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55"/>
  </p:notesMasterIdLst>
  <p:handoutMasterIdLst>
    <p:handoutMasterId r:id="rId56"/>
  </p:handoutMasterIdLst>
  <p:sldIdLst>
    <p:sldId id="311" r:id="rId2"/>
    <p:sldId id="340" r:id="rId3"/>
    <p:sldId id="301" r:id="rId4"/>
    <p:sldId id="274" r:id="rId5"/>
    <p:sldId id="300" r:id="rId6"/>
    <p:sldId id="299" r:id="rId7"/>
    <p:sldId id="263" r:id="rId8"/>
    <p:sldId id="264" r:id="rId9"/>
    <p:sldId id="265" r:id="rId10"/>
    <p:sldId id="266" r:id="rId11"/>
    <p:sldId id="268" r:id="rId12"/>
    <p:sldId id="294" r:id="rId13"/>
    <p:sldId id="271" r:id="rId14"/>
    <p:sldId id="319" r:id="rId15"/>
    <p:sldId id="322" r:id="rId16"/>
    <p:sldId id="344" r:id="rId17"/>
    <p:sldId id="345" r:id="rId18"/>
    <p:sldId id="347" r:id="rId19"/>
    <p:sldId id="348" r:id="rId20"/>
    <p:sldId id="338" r:id="rId21"/>
    <p:sldId id="304" r:id="rId22"/>
    <p:sldId id="306" r:id="rId23"/>
    <p:sldId id="317" r:id="rId24"/>
    <p:sldId id="312" r:id="rId25"/>
    <p:sldId id="313" r:id="rId26"/>
    <p:sldId id="339" r:id="rId27"/>
    <p:sldId id="314" r:id="rId28"/>
    <p:sldId id="275" r:id="rId29"/>
    <p:sldId id="341" r:id="rId30"/>
    <p:sldId id="323" r:id="rId31"/>
    <p:sldId id="276" r:id="rId32"/>
    <p:sldId id="279" r:id="rId33"/>
    <p:sldId id="281" r:id="rId34"/>
    <p:sldId id="283" r:id="rId35"/>
    <p:sldId id="278" r:id="rId36"/>
    <p:sldId id="282" r:id="rId37"/>
    <p:sldId id="284" r:id="rId38"/>
    <p:sldId id="321" r:id="rId39"/>
    <p:sldId id="331" r:id="rId40"/>
    <p:sldId id="273" r:id="rId41"/>
    <p:sldId id="337" r:id="rId42"/>
    <p:sldId id="333" r:id="rId43"/>
    <p:sldId id="334" r:id="rId44"/>
    <p:sldId id="335" r:id="rId45"/>
    <p:sldId id="336" r:id="rId46"/>
    <p:sldId id="324" r:id="rId47"/>
    <p:sldId id="293" r:id="rId48"/>
    <p:sldId id="295" r:id="rId49"/>
    <p:sldId id="286" r:id="rId50"/>
    <p:sldId id="287" r:id="rId51"/>
    <p:sldId id="342" r:id="rId52"/>
    <p:sldId id="315" r:id="rId53"/>
    <p:sldId id="309" r:id="rId54"/>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32" autoAdjust="0"/>
    <p:restoredTop sz="73522" autoAdjust="0"/>
  </p:normalViewPr>
  <p:slideViewPr>
    <p:cSldViewPr snapToGrid="0">
      <p:cViewPr varScale="1">
        <p:scale>
          <a:sx n="64" d="100"/>
          <a:sy n="64" d="100"/>
        </p:scale>
        <p:origin x="106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5660" cy="498055"/>
          </a:xfrm>
          <a:prstGeom prst="rect">
            <a:avLst/>
          </a:prstGeom>
        </p:spPr>
        <p:txBody>
          <a:bodyPr vert="horz" lIns="91300" tIns="45650" rIns="91300" bIns="4565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5" y="2"/>
            <a:ext cx="2945660" cy="498055"/>
          </a:xfrm>
          <a:prstGeom prst="rect">
            <a:avLst/>
          </a:prstGeom>
        </p:spPr>
        <p:txBody>
          <a:bodyPr vert="horz" lIns="91300" tIns="45650" rIns="91300" bIns="45650" rtlCol="0"/>
          <a:lstStyle>
            <a:lvl1pPr algn="r">
              <a:defRPr sz="1200"/>
            </a:lvl1pPr>
          </a:lstStyle>
          <a:p>
            <a:fld id="{C8C8E059-9C76-421A-8881-5285B752F57D}" type="datetimeFigureOut">
              <a:rPr kumimoji="1" lang="ja-JP" altLang="en-US" smtClean="0"/>
              <a:t>2022/12/14</a:t>
            </a:fld>
            <a:endParaRPr kumimoji="1" lang="ja-JP" altLang="en-US"/>
          </a:p>
        </p:txBody>
      </p:sp>
      <p:sp>
        <p:nvSpPr>
          <p:cNvPr id="4" name="フッター プレースホルダー 3"/>
          <p:cNvSpPr>
            <a:spLocks noGrp="1"/>
          </p:cNvSpPr>
          <p:nvPr>
            <p:ph type="ftr" sz="quarter" idx="2"/>
          </p:nvPr>
        </p:nvSpPr>
        <p:spPr>
          <a:xfrm>
            <a:off x="2" y="9428588"/>
            <a:ext cx="2945660" cy="498054"/>
          </a:xfrm>
          <a:prstGeom prst="rect">
            <a:avLst/>
          </a:prstGeom>
        </p:spPr>
        <p:txBody>
          <a:bodyPr vert="horz" lIns="91300" tIns="45650" rIns="91300" bIns="4565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5" y="9428588"/>
            <a:ext cx="2945660" cy="498054"/>
          </a:xfrm>
          <a:prstGeom prst="rect">
            <a:avLst/>
          </a:prstGeom>
        </p:spPr>
        <p:txBody>
          <a:bodyPr vert="horz" lIns="91300" tIns="45650" rIns="91300" bIns="45650" rtlCol="0" anchor="b"/>
          <a:lstStyle>
            <a:lvl1pPr algn="r">
              <a:defRPr sz="1200"/>
            </a:lvl1pPr>
          </a:lstStyle>
          <a:p>
            <a:fld id="{82CCA3B8-52D4-4C0F-B1C5-B06FF5E00F1B}" type="slidenum">
              <a:rPr kumimoji="1" lang="ja-JP" altLang="en-US" smtClean="0"/>
              <a:t>‹#›</a:t>
            </a:fld>
            <a:endParaRPr kumimoji="1" lang="ja-JP" altLang="en-US"/>
          </a:p>
        </p:txBody>
      </p:sp>
    </p:spTree>
    <p:extLst>
      <p:ext uri="{BB962C8B-B14F-4D97-AF65-F5344CB8AC3E}">
        <p14:creationId xmlns:p14="http://schemas.microsoft.com/office/powerpoint/2010/main" val="2562223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5660" cy="498055"/>
          </a:xfrm>
          <a:prstGeom prst="rect">
            <a:avLst/>
          </a:prstGeom>
        </p:spPr>
        <p:txBody>
          <a:bodyPr vert="horz" lIns="91300" tIns="45650" rIns="91300" bIns="4565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5" y="2"/>
            <a:ext cx="2945660" cy="498055"/>
          </a:xfrm>
          <a:prstGeom prst="rect">
            <a:avLst/>
          </a:prstGeom>
        </p:spPr>
        <p:txBody>
          <a:bodyPr vert="horz" lIns="91300" tIns="45650" rIns="91300" bIns="45650" rtlCol="0"/>
          <a:lstStyle>
            <a:lvl1pPr algn="r">
              <a:defRPr sz="1200"/>
            </a:lvl1pPr>
          </a:lstStyle>
          <a:p>
            <a:fld id="{6B757FCF-0EB4-4367-A775-A75900E06670}" type="datetimeFigureOut">
              <a:rPr kumimoji="1" lang="ja-JP" altLang="en-US" smtClean="0"/>
              <a:t>2022/12/14</a:t>
            </a:fld>
            <a:endParaRPr kumimoji="1" lang="ja-JP" altLang="en-US"/>
          </a:p>
        </p:txBody>
      </p:sp>
      <p:sp>
        <p:nvSpPr>
          <p:cNvPr id="4" name="スライド イメージ プレースホルダー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300" tIns="45650" rIns="91300" bIns="45650"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300" tIns="45650" rIns="91300" bIns="4565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28588"/>
            <a:ext cx="2945660" cy="498054"/>
          </a:xfrm>
          <a:prstGeom prst="rect">
            <a:avLst/>
          </a:prstGeom>
        </p:spPr>
        <p:txBody>
          <a:bodyPr vert="horz" lIns="91300" tIns="45650" rIns="91300" bIns="4565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5" y="9428588"/>
            <a:ext cx="2945660" cy="498054"/>
          </a:xfrm>
          <a:prstGeom prst="rect">
            <a:avLst/>
          </a:prstGeom>
        </p:spPr>
        <p:txBody>
          <a:bodyPr vert="horz" lIns="91300" tIns="45650" rIns="91300" bIns="45650" rtlCol="0" anchor="b"/>
          <a:lstStyle>
            <a:lvl1pPr algn="r">
              <a:defRPr sz="1200"/>
            </a:lvl1pPr>
          </a:lstStyle>
          <a:p>
            <a:fld id="{C170CCCD-C734-4E86-B716-DC9CFF505EDA}" type="slidenum">
              <a:rPr kumimoji="1" lang="ja-JP" altLang="en-US" smtClean="0"/>
              <a:t>‹#›</a:t>
            </a:fld>
            <a:endParaRPr kumimoji="1" lang="ja-JP" altLang="en-US"/>
          </a:p>
        </p:txBody>
      </p:sp>
    </p:spTree>
    <p:extLst>
      <p:ext uri="{BB962C8B-B14F-4D97-AF65-F5344CB8AC3E}">
        <p14:creationId xmlns:p14="http://schemas.microsoft.com/office/powerpoint/2010/main" val="29861057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eaLnBrk="1" hangingPunct="1">
              <a:defRPr/>
            </a:pPr>
            <a:endParaRPr lang="en-US" altLang="ja-JP" sz="11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020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B14F6B15-B729-47D4-8E4B-0F281B90BD20}" type="slidenum">
              <a:rPr lang="en-US" altLang="ja-JP" smtClean="0">
                <a:latin typeface="Arial" panose="020B0604020202020204" pitchFamily="34" charset="0"/>
              </a:rPr>
              <a:pPr fontAlgn="base">
                <a:spcBef>
                  <a:spcPct val="0"/>
                </a:spcBef>
                <a:spcAft>
                  <a:spcPct val="0"/>
                </a:spcAft>
              </a:pPr>
              <a:t>10</a:t>
            </a:fld>
            <a:endParaRPr lang="en-US" altLang="ja-JP" smtClean="0">
              <a:latin typeface="Arial" panose="020B060402020202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○六つ目は、「当該給水装置以外の水管その他の設備に直接 連結されていないこと。」</a:t>
            </a:r>
          </a:p>
          <a:p>
            <a:pPr eaLnBrk="1" hangingPunct="1">
              <a:spcBef>
                <a:spcPct val="0"/>
              </a:spcBef>
              <a:defRPr/>
            </a:pPr>
            <a:r>
              <a:rPr lang="ja-JP" altLang="en-US" sz="1100" dirty="0">
                <a:latin typeface="ＭＳ Ｐゴシック" panose="020B0600070205080204" pitchFamily="50" charset="-128"/>
              </a:rPr>
              <a:t>○七つ目は、「水槽、プール、流しその他、水を入れ、又は受ける器具、施設等に給水する給水装置にあっては、水の逆流を防止するための適当な措置が講ぜられていること。」</a:t>
            </a:r>
          </a:p>
          <a:p>
            <a:pPr eaLnBrk="1" hangingPunct="1">
              <a:spcBef>
                <a:spcPct val="0"/>
              </a:spcBef>
              <a:defRPr/>
            </a:pPr>
            <a:r>
              <a:rPr lang="ja-JP" altLang="en-US" sz="1100" dirty="0">
                <a:latin typeface="ＭＳ Ｐゴシック" panose="020B0600070205080204" pitchFamily="50" charset="-128"/>
              </a:rPr>
              <a:t>○構造材質基準の適用に必要な細目については、「給水装置の構造及び材質に関する省令」で定められて</a:t>
            </a:r>
            <a:r>
              <a:rPr lang="ja-JP" altLang="en-US" sz="1100" dirty="0" smtClean="0">
                <a:latin typeface="ＭＳ Ｐゴシック" panose="020B0600070205080204" pitchFamily="50" charset="-128"/>
              </a:rPr>
              <a:t>います。</a:t>
            </a:r>
            <a:endParaRPr lang="ja-JP" altLang="en-US" sz="1100" dirty="0">
              <a:latin typeface="ＭＳ Ｐゴシック" panose="020B0600070205080204" pitchFamily="50" charset="-128"/>
            </a:endParaRPr>
          </a:p>
          <a:p>
            <a:pPr eaLnBrk="1" hangingPunct="1">
              <a:spcBef>
                <a:spcPct val="0"/>
              </a:spcBef>
              <a:defRPr/>
            </a:pPr>
            <a:endParaRPr lang="ja-JP" altLang="en-US" sz="1400" dirty="0">
              <a:latin typeface="ＭＳ Ｐゴシック" panose="020B0600070205080204" pitchFamily="50" charset="-128"/>
            </a:endParaRPr>
          </a:p>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2181045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F7FD21C0-B7E5-4BD6-BCD2-B1568B9E24F9}" type="slidenum">
              <a:rPr lang="en-US" altLang="ja-JP" smtClean="0">
                <a:latin typeface="Arial" panose="020B0604020202020204" pitchFamily="34" charset="0"/>
              </a:rPr>
              <a:pPr fontAlgn="base">
                <a:spcBef>
                  <a:spcPct val="0"/>
                </a:spcBef>
                <a:spcAft>
                  <a:spcPct val="0"/>
                </a:spcAft>
              </a:pPr>
              <a:t>11</a:t>
            </a:fld>
            <a:endParaRPr lang="en-US" altLang="ja-JP" smtClean="0">
              <a:latin typeface="Arial" panose="020B060402020202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○次に給水管や給水用具等の給水装置に使用する材料が、給水装置の構造及び材質の基準に適合しているかの確認方法です。</a:t>
            </a:r>
          </a:p>
          <a:p>
            <a:pPr eaLnBrk="1" hangingPunct="1">
              <a:spcBef>
                <a:spcPct val="0"/>
              </a:spcBef>
              <a:defRPr/>
            </a:pPr>
            <a:r>
              <a:rPr lang="ja-JP" altLang="en-US" sz="1100" dirty="0">
                <a:latin typeface="ＭＳ Ｐゴシック" panose="020B0600070205080204" pitchFamily="50" charset="-128"/>
              </a:rPr>
              <a:t>○確認の方法は、</a:t>
            </a:r>
            <a:r>
              <a:rPr lang="en-US" altLang="ja-JP" sz="1100" dirty="0">
                <a:latin typeface="ＭＳ Ｐゴシック" panose="020B0600070205080204" pitchFamily="50" charset="-128"/>
              </a:rPr>
              <a:t>3</a:t>
            </a:r>
            <a:r>
              <a:rPr lang="ja-JP" altLang="en-US" sz="1100" dirty="0">
                <a:latin typeface="ＭＳ Ｐゴシック" panose="020B0600070205080204" pitchFamily="50" charset="-128"/>
              </a:rPr>
              <a:t>つあります。</a:t>
            </a:r>
          </a:p>
          <a:p>
            <a:pPr eaLnBrk="1" hangingPunct="1">
              <a:spcBef>
                <a:spcPct val="0"/>
              </a:spcBef>
              <a:defRPr/>
            </a:pPr>
            <a:r>
              <a:rPr lang="ja-JP" altLang="en-US" sz="1100" dirty="0">
                <a:latin typeface="ＭＳ Ｐゴシック" panose="020B0600070205080204" pitchFamily="50" charset="-128"/>
              </a:rPr>
              <a:t>○</a:t>
            </a:r>
            <a:r>
              <a:rPr lang="en-US" altLang="ja-JP" sz="1100" dirty="0">
                <a:latin typeface="ＭＳ Ｐゴシック" panose="020B0600070205080204" pitchFamily="50" charset="-128"/>
              </a:rPr>
              <a:t>1</a:t>
            </a:r>
            <a:r>
              <a:rPr lang="ja-JP" altLang="en-US" sz="1100" dirty="0">
                <a:latin typeface="ＭＳ Ｐゴシック" panose="020B0600070205080204" pitchFamily="50" charset="-128"/>
              </a:rPr>
              <a:t>つ目は、自己認証の製品に対する確認方法。これは製造者自らの責任で基準適合性を消費者に証明するものなので、当該製品が設計段階で構造材質基準に適合していることの証明と製造段階で品質の安定性が確保されていることの証明を製造者から得ることで確認する。</a:t>
            </a:r>
          </a:p>
          <a:p>
            <a:pPr eaLnBrk="1" hangingPunct="1">
              <a:spcBef>
                <a:spcPct val="0"/>
              </a:spcBef>
              <a:defRPr/>
            </a:pPr>
            <a:r>
              <a:rPr lang="ja-JP" altLang="en-US" sz="1100" dirty="0">
                <a:latin typeface="ＭＳ Ｐゴシック" panose="020B0600070205080204" pitchFamily="50" charset="-128"/>
              </a:rPr>
              <a:t>○</a:t>
            </a:r>
            <a:r>
              <a:rPr lang="en-US" altLang="ja-JP" sz="1100" dirty="0">
                <a:latin typeface="ＭＳ Ｐゴシック" panose="020B0600070205080204" pitchFamily="50" charset="-128"/>
              </a:rPr>
              <a:t>2</a:t>
            </a:r>
            <a:r>
              <a:rPr lang="ja-JP" altLang="en-US" sz="1100" dirty="0">
                <a:latin typeface="ＭＳ Ｐゴシック" panose="020B0600070205080204" pitchFamily="50" charset="-128"/>
              </a:rPr>
              <a:t>つ目は第三者認証による確認。これは中立的な第三者機関が、製品試験や工場検査を行い、基準に適合している製品は、基準適合品として登録して認証製品であることを示すマークを表示しているので、その表示により確認する方法と</a:t>
            </a:r>
            <a:r>
              <a:rPr lang="ja-JP" altLang="en-US" sz="1100" dirty="0" smtClean="0">
                <a:latin typeface="ＭＳ Ｐゴシック" panose="020B0600070205080204" pitchFamily="50" charset="-128"/>
              </a:rPr>
              <a:t>なります。</a:t>
            </a:r>
            <a:endParaRPr lang="ja-JP" altLang="en-US" sz="1100" dirty="0">
              <a:latin typeface="ＭＳ Ｐゴシック" panose="020B0600070205080204" pitchFamily="50" charset="-128"/>
            </a:endParaRPr>
          </a:p>
          <a:p>
            <a:pPr eaLnBrk="1" hangingPunct="1">
              <a:spcBef>
                <a:spcPct val="0"/>
              </a:spcBef>
              <a:defRPr/>
            </a:pPr>
            <a:r>
              <a:rPr lang="en-US" altLang="ja-JP" sz="1100" dirty="0">
                <a:latin typeface="ＭＳ Ｐゴシック" panose="020B0600070205080204" pitchFamily="50" charset="-128"/>
              </a:rPr>
              <a:t>〔</a:t>
            </a:r>
            <a:r>
              <a:rPr lang="ja-JP" altLang="en-US" sz="1100" dirty="0">
                <a:latin typeface="ＭＳ Ｐゴシック" panose="020B0600070205080204" pitchFamily="50" charset="-128"/>
              </a:rPr>
              <a:t>パワーポイントの表示マークの説明</a:t>
            </a:r>
            <a:r>
              <a:rPr lang="en-US" altLang="ja-JP" sz="1100" dirty="0">
                <a:latin typeface="ＭＳ Ｐゴシック" panose="020B0600070205080204" pitchFamily="50" charset="-128"/>
              </a:rPr>
              <a:t>〕</a:t>
            </a:r>
          </a:p>
          <a:p>
            <a:pPr eaLnBrk="1" hangingPunct="1">
              <a:spcBef>
                <a:spcPct val="0"/>
              </a:spcBef>
              <a:defRPr/>
            </a:pPr>
            <a:r>
              <a:rPr lang="ja-JP" altLang="en-US" sz="1100" dirty="0">
                <a:latin typeface="ＭＳ Ｐゴシック" panose="020B0600070205080204" pitchFamily="50" charset="-128"/>
              </a:rPr>
              <a:t>○３つ目は、給水装置の構造及び材質の基準を満足する製品規格の製品。給水栓等の</a:t>
            </a:r>
            <a:r>
              <a:rPr lang="en-US" altLang="ja-JP" sz="1100" dirty="0">
                <a:latin typeface="ＭＳ Ｐゴシック" panose="020B0600070205080204" pitchFamily="50" charset="-128"/>
              </a:rPr>
              <a:t>JIS</a:t>
            </a:r>
            <a:r>
              <a:rPr lang="ja-JP" altLang="en-US" sz="1100" dirty="0">
                <a:latin typeface="ＭＳ Ｐゴシック" panose="020B0600070205080204" pitchFamily="50" charset="-128"/>
              </a:rPr>
              <a:t>認証品や日本水道協会規格の適合品などがあります</a:t>
            </a:r>
            <a:r>
              <a:rPr lang="ja-JP" altLang="en-US" sz="1100" dirty="0" smtClean="0">
                <a:latin typeface="ＭＳ Ｐゴシック" panose="020B0600070205080204" pitchFamily="50" charset="-128"/>
              </a:rPr>
              <a:t>。</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3695848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横浜市内で施工をされる給水装置工事について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12</a:t>
            </a:fld>
            <a:endParaRPr kumimoji="1" lang="ja-JP" altLang="en-US"/>
          </a:p>
        </p:txBody>
      </p:sp>
    </p:spTree>
    <p:extLst>
      <p:ext uri="{BB962C8B-B14F-4D97-AF65-F5344CB8AC3E}">
        <p14:creationId xmlns:p14="http://schemas.microsoft.com/office/powerpoint/2010/main" val="1372020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4462EA8-43C2-4DFD-9203-F8411875A260}" type="slidenum">
              <a:rPr lang="en-US" altLang="ja-JP" smtClean="0">
                <a:latin typeface="Arial" panose="020B0604020202020204" pitchFamily="34" charset="0"/>
              </a:rPr>
              <a:pPr fontAlgn="base">
                <a:spcBef>
                  <a:spcPct val="0"/>
                </a:spcBef>
                <a:spcAft>
                  <a:spcPct val="0"/>
                </a:spcAft>
              </a:pPr>
              <a:t>13</a:t>
            </a:fld>
            <a:endParaRPr lang="en-US" altLang="ja-JP" smtClean="0">
              <a:latin typeface="Arial" panose="020B0604020202020204" pitchFamily="34" charset="0"/>
            </a:endParaRPr>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ja-JP" altLang="en-US" sz="1100" dirty="0">
                <a:latin typeface="ＭＳ Ｐゴシック" panose="020B0600070205080204" pitchFamily="50" charset="-128"/>
              </a:rPr>
              <a:t>○　こういった違反やトラブルは、水道利用者が指定給水装置工事事業者に関する情報が不足しているために発生しているケースもあります。</a:t>
            </a:r>
          </a:p>
          <a:p>
            <a:pPr eaLnBrk="1" hangingPunct="1">
              <a:defRPr/>
            </a:pPr>
            <a:r>
              <a:rPr lang="ja-JP" altLang="en-US" sz="1100" dirty="0">
                <a:latin typeface="ＭＳ Ｐゴシック" panose="020B0600070205080204" pitchFamily="50" charset="-128"/>
              </a:rPr>
              <a:t>○　そのため、水道事業者においては、水道事業の公共性に留意した上で、需要者が工事を依頼する指定工事事業者を選定する際の参考となる情報を入手しやすい形式、入手しやすい方法で　　提供するよう努めて</a:t>
            </a:r>
            <a:r>
              <a:rPr lang="ja-JP" altLang="en-US" sz="1100" dirty="0" smtClean="0">
                <a:latin typeface="ＭＳ Ｐゴシック" panose="020B0600070205080204" pitchFamily="50" charset="-128"/>
              </a:rPr>
              <a:t>います。</a:t>
            </a:r>
            <a:endParaRPr lang="ja-JP" altLang="en-US"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　例えば、お客さまのニーズに応じた指定工事事業者等に関する情報提供として、水道事業者の指定する工事事業者のリストに加えて、緊急的な修繕依頼にも確実に連絡の取れる</a:t>
            </a:r>
            <a:r>
              <a:rPr lang="ja-JP" altLang="en-US" sz="1100" dirty="0" smtClean="0">
                <a:latin typeface="ＭＳ Ｐゴシック" panose="020B0600070205080204" pitchFamily="50" charset="-128"/>
              </a:rPr>
              <a:t>指定事</a:t>
            </a:r>
            <a:r>
              <a:rPr lang="ja-JP" altLang="en-US" sz="1100" dirty="0">
                <a:latin typeface="ＭＳ Ｐゴシック" panose="020B0600070205080204" pitchFamily="50" charset="-128"/>
              </a:rPr>
              <a:t>業者に関する休業日・対応時間などの情報提供</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　複数事業者からの見積をとること、契約内容の確認をすることなど給水装置工事を依頼する際の留意点</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　悪徳商法に関する情報提供</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　誤接合に関する情報提供などを</a:t>
            </a:r>
            <a:r>
              <a:rPr lang="ja-JP" altLang="en-US" sz="1100" dirty="0" smtClean="0">
                <a:latin typeface="ＭＳ Ｐゴシック" panose="020B0600070205080204" pitchFamily="50" charset="-128"/>
              </a:rPr>
              <a:t>提供しています。</a:t>
            </a:r>
            <a:endParaRPr lang="ja-JP" altLang="en-US" sz="1100" dirty="0">
              <a:latin typeface="ＭＳ Ｐゴシック" panose="020B0600070205080204" pitchFamily="50" charset="-128"/>
            </a:endParaRPr>
          </a:p>
        </p:txBody>
      </p:sp>
    </p:spTree>
    <p:extLst>
      <p:ext uri="{BB962C8B-B14F-4D97-AF65-F5344CB8AC3E}">
        <p14:creationId xmlns:p14="http://schemas.microsoft.com/office/powerpoint/2010/main" val="39609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15475" indent="-275183">
              <a:defRPr kumimoji="1">
                <a:solidFill>
                  <a:schemeClr val="tx1"/>
                </a:solidFill>
                <a:latin typeface="Calibri" panose="020F0502020204030204" pitchFamily="34" charset="0"/>
                <a:ea typeface="ＭＳ Ｐゴシック" panose="020B0600070205080204" pitchFamily="50" charset="-128"/>
              </a:defRPr>
            </a:lvl2pPr>
            <a:lvl3pPr marL="1100732" indent="-220146">
              <a:defRPr kumimoji="1">
                <a:solidFill>
                  <a:schemeClr val="tx1"/>
                </a:solidFill>
                <a:latin typeface="Calibri" panose="020F0502020204030204" pitchFamily="34" charset="0"/>
                <a:ea typeface="ＭＳ Ｐゴシック" panose="020B0600070205080204" pitchFamily="50" charset="-128"/>
              </a:defRPr>
            </a:lvl3pPr>
            <a:lvl4pPr marL="1541025" indent="-220146">
              <a:defRPr kumimoji="1">
                <a:solidFill>
                  <a:schemeClr val="tx1"/>
                </a:solidFill>
                <a:latin typeface="Calibri" panose="020F0502020204030204" pitchFamily="34" charset="0"/>
                <a:ea typeface="ＭＳ Ｐゴシック" panose="020B0600070205080204" pitchFamily="50" charset="-128"/>
              </a:defRPr>
            </a:lvl4pPr>
            <a:lvl5pPr marL="1981317" indent="-220146">
              <a:defRPr kumimoji="1">
                <a:solidFill>
                  <a:schemeClr val="tx1"/>
                </a:solidFill>
                <a:latin typeface="Calibri" panose="020F0502020204030204" pitchFamily="34" charset="0"/>
                <a:ea typeface="ＭＳ Ｐゴシック" panose="020B0600070205080204" pitchFamily="50" charset="-128"/>
              </a:defRPr>
            </a:lvl5pPr>
            <a:lvl6pPr marL="2421610"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61904"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02196"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42489"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15E69CE-BF19-4343-9954-932DC5DF94FF}" type="slidenum">
              <a:rPr lang="en-US" altLang="ja-JP" smtClean="0">
                <a:latin typeface="Arial" panose="020B0604020202020204" pitchFamily="34" charset="0"/>
              </a:rPr>
              <a:pPr fontAlgn="base">
                <a:spcBef>
                  <a:spcPct val="0"/>
                </a:spcBef>
                <a:spcAft>
                  <a:spcPct val="0"/>
                </a:spcAft>
              </a:pPr>
              <a:t>14</a:t>
            </a:fld>
            <a:endParaRPr lang="en-US" altLang="ja-JP" smtClean="0">
              <a:latin typeface="Arial" panose="020B0604020202020204"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管路情報閲覧システムのＷＥＢ利用サービスの運用を開始しました。</a:t>
            </a:r>
            <a:endParaRPr lang="en-US" altLang="ja-JP" sz="1100" dirty="0">
              <a:latin typeface="ＭＳ Ｐゴシック" panose="020B0600070205080204" pitchFamily="50" charset="-128"/>
            </a:endParaRPr>
          </a:p>
          <a:p>
            <a:pPr eaLnBrk="1" hangingPunct="1">
              <a:spcBef>
                <a:spcPct val="0"/>
              </a:spcBef>
              <a:defRPr/>
            </a:pP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ご利用には、ログインＩＤとパスワードが必要となるため、ＱＲコードから登録していいただきます。</a:t>
            </a:r>
          </a:p>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3881520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15475" indent="-275183">
              <a:defRPr kumimoji="1">
                <a:solidFill>
                  <a:schemeClr val="tx1"/>
                </a:solidFill>
                <a:latin typeface="Calibri" panose="020F0502020204030204" pitchFamily="34" charset="0"/>
                <a:ea typeface="ＭＳ Ｐゴシック" panose="020B0600070205080204" pitchFamily="50" charset="-128"/>
              </a:defRPr>
            </a:lvl2pPr>
            <a:lvl3pPr marL="1100732" indent="-220146">
              <a:defRPr kumimoji="1">
                <a:solidFill>
                  <a:schemeClr val="tx1"/>
                </a:solidFill>
                <a:latin typeface="Calibri" panose="020F0502020204030204" pitchFamily="34" charset="0"/>
                <a:ea typeface="ＭＳ Ｐゴシック" panose="020B0600070205080204" pitchFamily="50" charset="-128"/>
              </a:defRPr>
            </a:lvl3pPr>
            <a:lvl4pPr marL="1541025" indent="-220146">
              <a:defRPr kumimoji="1">
                <a:solidFill>
                  <a:schemeClr val="tx1"/>
                </a:solidFill>
                <a:latin typeface="Calibri" panose="020F0502020204030204" pitchFamily="34" charset="0"/>
                <a:ea typeface="ＭＳ Ｐゴシック" panose="020B0600070205080204" pitchFamily="50" charset="-128"/>
              </a:defRPr>
            </a:lvl4pPr>
            <a:lvl5pPr marL="1981317" indent="-220146">
              <a:defRPr kumimoji="1">
                <a:solidFill>
                  <a:schemeClr val="tx1"/>
                </a:solidFill>
                <a:latin typeface="Calibri" panose="020F0502020204030204" pitchFamily="34" charset="0"/>
                <a:ea typeface="ＭＳ Ｐゴシック" panose="020B0600070205080204" pitchFamily="50" charset="-128"/>
              </a:defRPr>
            </a:lvl5pPr>
            <a:lvl6pPr marL="2421610"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61904"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02196"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42489"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15E69CE-BF19-4343-9954-932DC5DF94FF}" type="slidenum">
              <a:rPr lang="en-US" altLang="ja-JP" smtClean="0">
                <a:latin typeface="Arial" panose="020B0604020202020204" pitchFamily="34" charset="0"/>
              </a:rPr>
              <a:pPr fontAlgn="base">
                <a:spcBef>
                  <a:spcPct val="0"/>
                </a:spcBef>
                <a:spcAft>
                  <a:spcPct val="0"/>
                </a:spcAft>
              </a:pPr>
              <a:t>15</a:t>
            </a:fld>
            <a:endParaRPr lang="en-US" altLang="ja-JP" smtClean="0">
              <a:latin typeface="Arial" panose="020B0604020202020204"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給水装置工事申込み手続きの電子申請が全市可能となりました。</a:t>
            </a:r>
            <a:endParaRPr lang="en-US" altLang="ja-JP" sz="1100" dirty="0">
              <a:latin typeface="ＭＳ Ｐゴシック" panose="020B0600070205080204" pitchFamily="50" charset="-128"/>
            </a:endParaRPr>
          </a:p>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4199107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15475" indent="-275183">
              <a:defRPr kumimoji="1">
                <a:solidFill>
                  <a:schemeClr val="tx1"/>
                </a:solidFill>
                <a:latin typeface="Calibri" panose="020F0502020204030204" pitchFamily="34" charset="0"/>
                <a:ea typeface="ＭＳ Ｐゴシック" panose="020B0600070205080204" pitchFamily="50" charset="-128"/>
              </a:defRPr>
            </a:lvl2pPr>
            <a:lvl3pPr marL="1100732" indent="-220146">
              <a:defRPr kumimoji="1">
                <a:solidFill>
                  <a:schemeClr val="tx1"/>
                </a:solidFill>
                <a:latin typeface="Calibri" panose="020F0502020204030204" pitchFamily="34" charset="0"/>
                <a:ea typeface="ＭＳ Ｐゴシック" panose="020B0600070205080204" pitchFamily="50" charset="-128"/>
              </a:defRPr>
            </a:lvl3pPr>
            <a:lvl4pPr marL="1541025" indent="-220146">
              <a:defRPr kumimoji="1">
                <a:solidFill>
                  <a:schemeClr val="tx1"/>
                </a:solidFill>
                <a:latin typeface="Calibri" panose="020F0502020204030204" pitchFamily="34" charset="0"/>
                <a:ea typeface="ＭＳ Ｐゴシック" panose="020B0600070205080204" pitchFamily="50" charset="-128"/>
              </a:defRPr>
            </a:lvl4pPr>
            <a:lvl5pPr marL="1981317" indent="-220146">
              <a:defRPr kumimoji="1">
                <a:solidFill>
                  <a:schemeClr val="tx1"/>
                </a:solidFill>
                <a:latin typeface="Calibri" panose="020F0502020204030204" pitchFamily="34" charset="0"/>
                <a:ea typeface="ＭＳ Ｐゴシック" panose="020B0600070205080204" pitchFamily="50" charset="-128"/>
              </a:defRPr>
            </a:lvl5pPr>
            <a:lvl6pPr marL="2421610"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61904"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02196"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42489"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15E69CE-BF19-4343-9954-932DC5DF94FF}" type="slidenum">
              <a:rPr lang="en-US" altLang="ja-JP" smtClean="0">
                <a:latin typeface="Arial" panose="020B0604020202020204" pitchFamily="34" charset="0"/>
              </a:rPr>
              <a:pPr fontAlgn="base">
                <a:spcBef>
                  <a:spcPct val="0"/>
                </a:spcBef>
                <a:spcAft>
                  <a:spcPct val="0"/>
                </a:spcAft>
              </a:pPr>
              <a:t>16</a:t>
            </a:fld>
            <a:endParaRPr lang="en-US" altLang="ja-JP" smtClean="0">
              <a:latin typeface="Arial" panose="020B0604020202020204"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400" dirty="0" smtClean="0"/>
              <a:t>給水装置工事の「給水審査部門」及び「埋設管調査部門」を、給水工事受付センターに集約します。</a:t>
            </a:r>
          </a:p>
          <a:p>
            <a:r>
              <a:rPr lang="ja-JP" altLang="en-US" sz="1400" dirty="0" smtClean="0"/>
              <a:t>センターでは、本市が管理する水道管（配水管等）や給水装置に関する埋設管情報の管理、情報提供・図面交付、設計相談、工事申込・工事完了届等の受付・審査を行います。</a:t>
            </a:r>
          </a:p>
          <a:p>
            <a:r>
              <a:rPr lang="ja-JP" altLang="en-US" sz="1400" dirty="0" smtClean="0"/>
              <a:t>このため、指定給水装置工事業者様、不動産関係事業者様及び他企業工事事業者様の皆さまは給水工事受付センターにご来庁いただくことになります。</a:t>
            </a:r>
          </a:p>
          <a:p>
            <a:r>
              <a:rPr lang="ja-JP" altLang="en-US" sz="1400" dirty="0" smtClean="0"/>
              <a:t>なお、給水装置工事の完了検査については、各行政区を所管する現行の水道事務所で行います。</a:t>
            </a:r>
          </a:p>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2402393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15475" indent="-275183">
              <a:defRPr kumimoji="1">
                <a:solidFill>
                  <a:schemeClr val="tx1"/>
                </a:solidFill>
                <a:latin typeface="Calibri" panose="020F0502020204030204" pitchFamily="34" charset="0"/>
                <a:ea typeface="ＭＳ Ｐゴシック" panose="020B0600070205080204" pitchFamily="50" charset="-128"/>
              </a:defRPr>
            </a:lvl2pPr>
            <a:lvl3pPr marL="1100732" indent="-220146">
              <a:defRPr kumimoji="1">
                <a:solidFill>
                  <a:schemeClr val="tx1"/>
                </a:solidFill>
                <a:latin typeface="Calibri" panose="020F0502020204030204" pitchFamily="34" charset="0"/>
                <a:ea typeface="ＭＳ Ｐゴシック" panose="020B0600070205080204" pitchFamily="50" charset="-128"/>
              </a:defRPr>
            </a:lvl3pPr>
            <a:lvl4pPr marL="1541025" indent="-220146">
              <a:defRPr kumimoji="1">
                <a:solidFill>
                  <a:schemeClr val="tx1"/>
                </a:solidFill>
                <a:latin typeface="Calibri" panose="020F0502020204030204" pitchFamily="34" charset="0"/>
                <a:ea typeface="ＭＳ Ｐゴシック" panose="020B0600070205080204" pitchFamily="50" charset="-128"/>
              </a:defRPr>
            </a:lvl4pPr>
            <a:lvl5pPr marL="1981317" indent="-220146">
              <a:defRPr kumimoji="1">
                <a:solidFill>
                  <a:schemeClr val="tx1"/>
                </a:solidFill>
                <a:latin typeface="Calibri" panose="020F0502020204030204" pitchFamily="34" charset="0"/>
                <a:ea typeface="ＭＳ Ｐゴシック" panose="020B0600070205080204" pitchFamily="50" charset="-128"/>
              </a:defRPr>
            </a:lvl5pPr>
            <a:lvl6pPr marL="2421610"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61904"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02196"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42489"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15E69CE-BF19-4343-9954-932DC5DF94FF}" type="slidenum">
              <a:rPr lang="en-US" altLang="ja-JP" smtClean="0">
                <a:latin typeface="Arial" panose="020B0604020202020204" pitchFamily="34" charset="0"/>
              </a:rPr>
              <a:pPr fontAlgn="base">
                <a:spcBef>
                  <a:spcPct val="0"/>
                </a:spcBef>
                <a:spcAft>
                  <a:spcPct val="0"/>
                </a:spcAft>
              </a:pPr>
              <a:t>17</a:t>
            </a:fld>
            <a:endParaRPr lang="en-US" altLang="ja-JP" smtClean="0">
              <a:latin typeface="Arial" panose="020B0604020202020204"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3636200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15475" indent="-275183">
              <a:defRPr kumimoji="1">
                <a:solidFill>
                  <a:schemeClr val="tx1"/>
                </a:solidFill>
                <a:latin typeface="Calibri" panose="020F0502020204030204" pitchFamily="34" charset="0"/>
                <a:ea typeface="ＭＳ Ｐゴシック" panose="020B0600070205080204" pitchFamily="50" charset="-128"/>
              </a:defRPr>
            </a:lvl2pPr>
            <a:lvl3pPr marL="1100732" indent="-220146">
              <a:defRPr kumimoji="1">
                <a:solidFill>
                  <a:schemeClr val="tx1"/>
                </a:solidFill>
                <a:latin typeface="Calibri" panose="020F0502020204030204" pitchFamily="34" charset="0"/>
                <a:ea typeface="ＭＳ Ｐゴシック" panose="020B0600070205080204" pitchFamily="50" charset="-128"/>
              </a:defRPr>
            </a:lvl3pPr>
            <a:lvl4pPr marL="1541025" indent="-220146">
              <a:defRPr kumimoji="1">
                <a:solidFill>
                  <a:schemeClr val="tx1"/>
                </a:solidFill>
                <a:latin typeface="Calibri" panose="020F0502020204030204" pitchFamily="34" charset="0"/>
                <a:ea typeface="ＭＳ Ｐゴシック" panose="020B0600070205080204" pitchFamily="50" charset="-128"/>
              </a:defRPr>
            </a:lvl4pPr>
            <a:lvl5pPr marL="1981317" indent="-220146">
              <a:defRPr kumimoji="1">
                <a:solidFill>
                  <a:schemeClr val="tx1"/>
                </a:solidFill>
                <a:latin typeface="Calibri" panose="020F0502020204030204" pitchFamily="34" charset="0"/>
                <a:ea typeface="ＭＳ Ｐゴシック" panose="020B0600070205080204" pitchFamily="50" charset="-128"/>
              </a:defRPr>
            </a:lvl5pPr>
            <a:lvl6pPr marL="2421610"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61904"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02196"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42489"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15E69CE-BF19-4343-9954-932DC5DF94FF}" type="slidenum">
              <a:rPr lang="en-US" altLang="ja-JP" smtClean="0">
                <a:latin typeface="Arial" panose="020B0604020202020204" pitchFamily="34" charset="0"/>
              </a:rPr>
              <a:pPr fontAlgn="base">
                <a:spcBef>
                  <a:spcPct val="0"/>
                </a:spcBef>
                <a:spcAft>
                  <a:spcPct val="0"/>
                </a:spcAft>
              </a:pPr>
              <a:t>18</a:t>
            </a:fld>
            <a:endParaRPr lang="en-US" altLang="ja-JP" smtClean="0">
              <a:latin typeface="Arial" panose="020B0604020202020204"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smtClean="0"/>
              <a:t>水道局では、お客さまが、水道メーターから蛇口までの漏水修繕対応可能な横浜市指定給水装置工事事業者（以下「指定工事事業者」という。）を探す際に、容易に検索が可能となるようメーター下流側の修繕対応が可能な指定工事事業者リストを作成し、掲載しています。</a:t>
            </a:r>
          </a:p>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2393368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15475" indent="-275183">
              <a:defRPr kumimoji="1">
                <a:solidFill>
                  <a:schemeClr val="tx1"/>
                </a:solidFill>
                <a:latin typeface="Calibri" panose="020F0502020204030204" pitchFamily="34" charset="0"/>
                <a:ea typeface="ＭＳ Ｐゴシック" panose="020B0600070205080204" pitchFamily="50" charset="-128"/>
              </a:defRPr>
            </a:lvl2pPr>
            <a:lvl3pPr marL="1100732" indent="-220146">
              <a:defRPr kumimoji="1">
                <a:solidFill>
                  <a:schemeClr val="tx1"/>
                </a:solidFill>
                <a:latin typeface="Calibri" panose="020F0502020204030204" pitchFamily="34" charset="0"/>
                <a:ea typeface="ＭＳ Ｐゴシック" panose="020B0600070205080204" pitchFamily="50" charset="-128"/>
              </a:defRPr>
            </a:lvl3pPr>
            <a:lvl4pPr marL="1541025" indent="-220146">
              <a:defRPr kumimoji="1">
                <a:solidFill>
                  <a:schemeClr val="tx1"/>
                </a:solidFill>
                <a:latin typeface="Calibri" panose="020F0502020204030204" pitchFamily="34" charset="0"/>
                <a:ea typeface="ＭＳ Ｐゴシック" panose="020B0600070205080204" pitchFamily="50" charset="-128"/>
              </a:defRPr>
            </a:lvl4pPr>
            <a:lvl5pPr marL="1981317" indent="-220146">
              <a:defRPr kumimoji="1">
                <a:solidFill>
                  <a:schemeClr val="tx1"/>
                </a:solidFill>
                <a:latin typeface="Calibri" panose="020F0502020204030204" pitchFamily="34" charset="0"/>
                <a:ea typeface="ＭＳ Ｐゴシック" panose="020B0600070205080204" pitchFamily="50" charset="-128"/>
              </a:defRPr>
            </a:lvl5pPr>
            <a:lvl6pPr marL="2421610"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61904"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02196"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42489"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15E69CE-BF19-4343-9954-932DC5DF94FF}" type="slidenum">
              <a:rPr lang="en-US" altLang="ja-JP" smtClean="0">
                <a:latin typeface="Arial" panose="020B0604020202020204" pitchFamily="34" charset="0"/>
              </a:rPr>
              <a:pPr fontAlgn="base">
                <a:spcBef>
                  <a:spcPct val="0"/>
                </a:spcBef>
                <a:spcAft>
                  <a:spcPct val="0"/>
                </a:spcAft>
              </a:pPr>
              <a:t>19</a:t>
            </a:fld>
            <a:endParaRPr lang="en-US" altLang="ja-JP" smtClean="0">
              <a:latin typeface="Arial" panose="020B0604020202020204"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5464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横浜市内で施工をされる給水装置工事について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2</a:t>
            </a:fld>
            <a:endParaRPr kumimoji="1" lang="ja-JP" altLang="en-US"/>
          </a:p>
        </p:txBody>
      </p:sp>
    </p:spTree>
    <p:extLst>
      <p:ext uri="{BB962C8B-B14F-4D97-AF65-F5344CB8AC3E}">
        <p14:creationId xmlns:p14="http://schemas.microsoft.com/office/powerpoint/2010/main" val="4065684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横浜市内で施工をされる給水装置工事について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20</a:t>
            </a:fld>
            <a:endParaRPr kumimoji="1" lang="ja-JP" altLang="en-US"/>
          </a:p>
        </p:txBody>
      </p:sp>
    </p:spTree>
    <p:extLst>
      <p:ext uri="{BB962C8B-B14F-4D97-AF65-F5344CB8AC3E}">
        <p14:creationId xmlns:p14="http://schemas.microsoft.com/office/powerpoint/2010/main" val="1928108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横浜市水道局では、配水管からの分岐から水道メーターまでの給水材料を指定しています。</a:t>
            </a:r>
            <a:endParaRPr kumimoji="1" lang="en-US" altLang="ja-JP" dirty="0" smtClean="0"/>
          </a:p>
          <a:p>
            <a:r>
              <a:rPr kumimoji="1" lang="ja-JP" altLang="en-US" dirty="0" smtClean="0"/>
              <a:t>令和２年４月１日から、指定管種を変更しています。</a:t>
            </a:r>
            <a:endParaRPr kumimoji="1" lang="en-US" altLang="ja-JP" dirty="0" smtClean="0"/>
          </a:p>
          <a:p>
            <a:r>
              <a:rPr kumimoji="1" lang="ja-JP" altLang="en-US" dirty="0" smtClean="0"/>
              <a:t>変更内容は、道路内平行管を、以前の３管種から「Ｓ</a:t>
            </a:r>
            <a:r>
              <a:rPr kumimoji="1" lang="en-US" altLang="ja-JP" dirty="0" smtClean="0"/>
              <a:t>50</a:t>
            </a:r>
            <a:r>
              <a:rPr kumimoji="1" lang="ja-JP" altLang="en-US" dirty="0" smtClean="0"/>
              <a:t>形ダクタイル鋳鉄管」のみとし、</a:t>
            </a:r>
            <a:endParaRPr kumimoji="1" lang="en-US" altLang="ja-JP" dirty="0" smtClean="0"/>
          </a:p>
          <a:p>
            <a:r>
              <a:rPr kumimoji="1" lang="en-US" altLang="ja-JP" dirty="0" smtClean="0"/>
              <a:t>50</a:t>
            </a:r>
            <a:r>
              <a:rPr kumimoji="1" lang="ja-JP" altLang="en-US" dirty="0" smtClean="0"/>
              <a:t>㎜以下の引込管についても、以前の３管種から「ステンレス鋼鋼管」と「Ｓ</a:t>
            </a:r>
            <a:r>
              <a:rPr kumimoji="1" lang="en-US" altLang="ja-JP" dirty="0" smtClean="0"/>
              <a:t>50</a:t>
            </a:r>
            <a:r>
              <a:rPr kumimoji="1" lang="ja-JP" altLang="en-US" dirty="0" smtClean="0"/>
              <a:t>形ダクタイル鋳鉄管」の２管種となります。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21</a:t>
            </a:fld>
            <a:endParaRPr kumimoji="1" lang="ja-JP" altLang="en-US"/>
          </a:p>
        </p:txBody>
      </p:sp>
    </p:spTree>
    <p:extLst>
      <p:ext uri="{BB962C8B-B14F-4D97-AF65-F5344CB8AC3E}">
        <p14:creationId xmlns:p14="http://schemas.microsoft.com/office/powerpoint/2010/main" val="2464693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道路内平行管は、一部の配管例を除いて、譲渡の可否に限らずＳ</a:t>
            </a:r>
            <a:r>
              <a:rPr kumimoji="1" lang="en-US" altLang="ja-JP" dirty="0" smtClean="0"/>
              <a:t>50</a:t>
            </a:r>
            <a:r>
              <a:rPr kumimoji="1" lang="ja-JP" altLang="en-US" dirty="0" smtClean="0"/>
              <a:t>形ダクタイル鋳鉄管の１管種になりました。</a:t>
            </a:r>
            <a:endParaRPr kumimoji="1" lang="en-US" altLang="ja-JP" dirty="0" smtClean="0"/>
          </a:p>
          <a:p>
            <a:endParaRPr kumimoji="1" lang="en-US" altLang="ja-JP" dirty="0" smtClean="0"/>
          </a:p>
          <a:p>
            <a:r>
              <a:rPr kumimoji="1" lang="ja-JP" altLang="en-US" dirty="0" smtClean="0"/>
              <a:t>また、引込管についても従来の３管種（①硬質塩化ビニルライニング鋼管　②ポリエチレン１種二層管　③ステンレス鋼鋼管）から、</a:t>
            </a:r>
            <a:endParaRPr kumimoji="1" lang="en-US" altLang="ja-JP" dirty="0" smtClean="0"/>
          </a:p>
          <a:p>
            <a:r>
              <a:rPr kumimoji="1" lang="en-US" altLang="ja-JP" dirty="0" smtClean="0"/>
              <a:t>S50</a:t>
            </a:r>
            <a:r>
              <a:rPr kumimoji="1" lang="ja-JP" altLang="en-US" dirty="0" smtClean="0"/>
              <a:t>形ダクタイル鋳鉄管及びステンレス鋼鋼管の２管種としています。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22</a:t>
            </a:fld>
            <a:endParaRPr kumimoji="1" lang="ja-JP" altLang="en-US"/>
          </a:p>
        </p:txBody>
      </p:sp>
    </p:spTree>
    <p:extLst>
      <p:ext uri="{BB962C8B-B14F-4D97-AF65-F5344CB8AC3E}">
        <p14:creationId xmlns:p14="http://schemas.microsoft.com/office/powerpoint/2010/main" val="1020063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49F9E8F-01EF-4FB6-AA42-30EB311F8D51}" type="slidenum">
              <a:rPr lang="en-US" altLang="ja-JP" smtClean="0">
                <a:latin typeface="Arial" panose="020B0604020202020204" pitchFamily="34" charset="0"/>
              </a:rPr>
              <a:pPr fontAlgn="base">
                <a:spcBef>
                  <a:spcPct val="0"/>
                </a:spcBef>
                <a:spcAft>
                  <a:spcPct val="0"/>
                </a:spcAft>
              </a:pPr>
              <a:t>24</a:t>
            </a:fld>
            <a:endParaRPr lang="en-US" altLang="ja-JP" smtClean="0">
              <a:latin typeface="Arial" panose="020B0604020202020204" pitchFamily="34"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ja-JP" altLang="en-US" sz="1100" dirty="0">
                <a:latin typeface="ＭＳ Ｐゴシック" panose="020B0600070205080204" pitchFamily="50" charset="-128"/>
              </a:rPr>
              <a:t>○続いて、給水装置工事で掘削伴った工事の際に、埋め戻した後の路面復旧（本復旧）についてです。</a:t>
            </a:r>
          </a:p>
          <a:p>
            <a:pPr eaLnBrk="1" hangingPunct="1">
              <a:spcBef>
                <a:spcPct val="0"/>
              </a:spcBef>
              <a:defRPr/>
            </a:pPr>
            <a:r>
              <a:rPr lang="ja-JP" altLang="en-US" sz="1400" dirty="0">
                <a:latin typeface="ＭＳ Ｐゴシック" panose="020B0600070205080204" pitchFamily="50" charset="-128"/>
              </a:rPr>
              <a:t>現在、横浜市内にて掘削後の本復旧は、自己復旧でお願いしています。</a:t>
            </a:r>
            <a:endParaRPr lang="en-US" altLang="ja-JP" sz="1400" dirty="0">
              <a:latin typeface="ＭＳ Ｐゴシック" panose="020B0600070205080204" pitchFamily="50" charset="-128"/>
            </a:endParaRPr>
          </a:p>
          <a:p>
            <a:pPr eaLnBrk="1" hangingPunct="1">
              <a:spcBef>
                <a:spcPct val="0"/>
              </a:spcBef>
              <a:defRPr/>
            </a:pPr>
            <a:endParaRPr lang="en-US" altLang="ja-JP" sz="1400" dirty="0">
              <a:latin typeface="ＭＳ Ｐゴシック" panose="020B0600070205080204" pitchFamily="50" charset="-128"/>
            </a:endParaRPr>
          </a:p>
          <a:p>
            <a:pPr eaLnBrk="1" hangingPunct="1">
              <a:spcBef>
                <a:spcPct val="0"/>
              </a:spcBef>
              <a:defRPr/>
            </a:pPr>
            <a:r>
              <a:rPr lang="ja-JP" altLang="en-US" sz="1400" dirty="0">
                <a:latin typeface="ＭＳ Ｐゴシック" panose="020B0600070205080204" pitchFamily="50" charset="-128"/>
              </a:rPr>
              <a:t>○掘削申請につきましても、平成</a:t>
            </a:r>
            <a:r>
              <a:rPr lang="en-US" altLang="ja-JP" sz="1400" dirty="0">
                <a:latin typeface="ＭＳ Ｐゴシック" panose="020B0600070205080204" pitchFamily="50" charset="-128"/>
              </a:rPr>
              <a:t>26</a:t>
            </a:r>
            <a:r>
              <a:rPr lang="ja-JP" altLang="en-US" sz="1400" dirty="0">
                <a:latin typeface="ＭＳ Ｐゴシック" panose="020B0600070205080204" pitchFamily="50" charset="-128"/>
              </a:rPr>
              <a:t>年度より「施行者確認書」「履行誓約書」の３様式の提出を求め、占用申請しています。</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2477871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49F9E8F-01EF-4FB6-AA42-30EB311F8D51}" type="slidenum">
              <a:rPr lang="en-US" altLang="ja-JP" smtClean="0">
                <a:latin typeface="Arial" panose="020B0604020202020204" pitchFamily="34" charset="0"/>
              </a:rPr>
              <a:pPr fontAlgn="base">
                <a:spcBef>
                  <a:spcPct val="0"/>
                </a:spcBef>
                <a:spcAft>
                  <a:spcPct val="0"/>
                </a:spcAft>
              </a:pPr>
              <a:t>25</a:t>
            </a:fld>
            <a:endParaRPr lang="en-US" altLang="ja-JP" smtClean="0">
              <a:latin typeface="Arial" panose="020B0604020202020204" pitchFamily="34"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ja-JP" altLang="en-US" sz="1100" dirty="0">
                <a:latin typeface="ＭＳ Ｐゴシック" panose="020B0600070205080204" pitchFamily="50" charset="-128"/>
              </a:rPr>
              <a:t>○特に、しゅん工届については完成後の提出となるため、工事事業者さまが提出を失念されることが非常に多くなっています。</a:t>
            </a:r>
          </a:p>
          <a:p>
            <a:pPr eaLnBrk="1" hangingPunct="1">
              <a:spcBef>
                <a:spcPct val="0"/>
              </a:spcBef>
              <a:defRPr/>
            </a:pPr>
            <a:r>
              <a:rPr lang="ja-JP" altLang="en-US" sz="1400" dirty="0">
                <a:latin typeface="ＭＳ Ｐゴシック" panose="020B0600070205080204" pitchFamily="50" charset="-128"/>
              </a:rPr>
              <a:t>また、他企業復旧となっていることから、写真が提出できないなどのお話も聞きますが、その場合は「本復旧後の現場」を</a:t>
            </a:r>
            <a:endParaRPr lang="en-US" altLang="ja-JP" sz="1400" dirty="0">
              <a:latin typeface="ＭＳ Ｐゴシック" panose="020B0600070205080204" pitchFamily="50" charset="-128"/>
            </a:endParaRPr>
          </a:p>
          <a:p>
            <a:pPr eaLnBrk="1" hangingPunct="1">
              <a:spcBef>
                <a:spcPct val="0"/>
              </a:spcBef>
              <a:defRPr/>
            </a:pPr>
            <a:r>
              <a:rPr lang="ja-JP" altLang="en-US" sz="1400" dirty="0">
                <a:latin typeface="ＭＳ Ｐゴシック" panose="020B0600070205080204" pitchFamily="50" charset="-128"/>
              </a:rPr>
              <a:t>撮影していただいた写真の提出としゅん工届でも構いませんのでご協力をお願いします。</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1397652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49F9E8F-01EF-4FB6-AA42-30EB311F8D51}" type="slidenum">
              <a:rPr lang="en-US" altLang="ja-JP" smtClean="0">
                <a:latin typeface="Arial" panose="020B0604020202020204" pitchFamily="34" charset="0"/>
              </a:rPr>
              <a:pPr fontAlgn="base">
                <a:spcBef>
                  <a:spcPct val="0"/>
                </a:spcBef>
                <a:spcAft>
                  <a:spcPct val="0"/>
                </a:spcAft>
              </a:pPr>
              <a:t>26</a:t>
            </a:fld>
            <a:endParaRPr lang="en-US" altLang="ja-JP" smtClean="0">
              <a:latin typeface="Arial" panose="020B0604020202020204" pitchFamily="34"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ja-JP" altLang="en-US" sz="1100" dirty="0" smtClean="0">
                <a:latin typeface="ＭＳ Ｐゴシック" panose="020B0600070205080204" pitchFamily="50" charset="-128"/>
              </a:rPr>
              <a:t>○</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767869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49F9E8F-01EF-4FB6-AA42-30EB311F8D51}" type="slidenum">
              <a:rPr lang="en-US" altLang="ja-JP" smtClean="0">
                <a:latin typeface="Arial" panose="020B0604020202020204" pitchFamily="34" charset="0"/>
              </a:rPr>
              <a:pPr fontAlgn="base">
                <a:spcBef>
                  <a:spcPct val="0"/>
                </a:spcBef>
                <a:spcAft>
                  <a:spcPct val="0"/>
                </a:spcAft>
              </a:pPr>
              <a:t>27</a:t>
            </a:fld>
            <a:endParaRPr lang="en-US" altLang="ja-JP" smtClean="0">
              <a:latin typeface="Arial" panose="020B0604020202020204" pitchFamily="34"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ja-JP" altLang="en-US" sz="1100" dirty="0">
                <a:latin typeface="ＭＳ Ｐゴシック" panose="020B0600070205080204" pitchFamily="50" charset="-128"/>
              </a:rPr>
              <a:t>○しゅん工届の未提出や未復旧の長期化で、道路管理者から指摘を受けているのが現実です。</a:t>
            </a:r>
            <a:endParaRPr lang="en-US" altLang="ja-JP" sz="1100" dirty="0">
              <a:latin typeface="ＭＳ Ｐゴシック" panose="020B0600070205080204" pitchFamily="50" charset="-128"/>
            </a:endParaRPr>
          </a:p>
          <a:p>
            <a:pPr eaLnBrk="1" hangingPunct="1">
              <a:defRPr/>
            </a:pPr>
            <a:endParaRPr lang="en-US" altLang="ja-JP" sz="1100" dirty="0">
              <a:latin typeface="ＭＳ Ｐゴシック" panose="020B0600070205080204" pitchFamily="50" charset="-128"/>
            </a:endParaRPr>
          </a:p>
          <a:p>
            <a:pPr eaLnBrk="1" hangingPunct="1">
              <a:defRPr/>
            </a:pPr>
            <a:r>
              <a:rPr lang="ja-JP" altLang="en-US" sz="1100" dirty="0" smtClean="0">
                <a:latin typeface="ＭＳ Ｐゴシック" panose="020B0600070205080204" pitchFamily="50" charset="-128"/>
              </a:rPr>
              <a:t>○本復旧の未施工確認のお願い</a:t>
            </a:r>
            <a:endParaRPr lang="en-US" altLang="ja-JP" sz="1100" dirty="0" smtClean="0">
              <a:latin typeface="ＭＳ Ｐゴシック" panose="020B0600070205080204" pitchFamily="50" charset="-128"/>
            </a:endParaRPr>
          </a:p>
          <a:p>
            <a:pPr eaLnBrk="1" hangingPunct="1">
              <a:defRPr/>
            </a:pPr>
            <a:r>
              <a:rPr lang="ja-JP" altLang="en-US" sz="1100" dirty="0" smtClean="0">
                <a:latin typeface="ＭＳ Ｐゴシック" panose="020B0600070205080204" pitchFamily="50" charset="-128"/>
              </a:rPr>
              <a:t>　　施工者確認書や履行誓約書の提出があっても、仮復旧のままや復旧はできてもしゅん工届が未提出となっていることが確認できています。</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4147124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8348FB0-E969-46F4-A1A5-5B7FFB8B01A2}" type="slidenum">
              <a:rPr lang="en-US" altLang="ja-JP" smtClean="0">
                <a:latin typeface="Arial" panose="020B0604020202020204" pitchFamily="34" charset="0"/>
              </a:rPr>
              <a:pPr fontAlgn="base">
                <a:spcBef>
                  <a:spcPct val="0"/>
                </a:spcBef>
                <a:spcAft>
                  <a:spcPct val="0"/>
                </a:spcAft>
              </a:pPr>
              <a:t>28</a:t>
            </a:fld>
            <a:endParaRPr lang="en-US" altLang="ja-JP" smtClean="0">
              <a:latin typeface="Arial" panose="020B0604020202020204" pitchFamily="34" charset="0"/>
            </a:endParaRPr>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次に</a:t>
            </a:r>
            <a:r>
              <a:rPr lang="ja-JP" altLang="en-US" sz="1100" dirty="0" smtClean="0">
                <a:latin typeface="ＭＳ Ｐゴシック" panose="020B0600070205080204" pitchFamily="50" charset="-128"/>
              </a:rPr>
              <a:t>、給水装置工事主任技術者の立会いについてです。</a:t>
            </a:r>
            <a:endParaRPr lang="ja-JP" altLang="en-US"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a:t>
            </a:r>
            <a:r>
              <a:rPr lang="ja-JP" altLang="en-US" sz="1100" dirty="0" smtClean="0">
                <a:latin typeface="ＭＳ Ｐゴシック" panose="020B0600070205080204" pitchFamily="50" charset="-128"/>
              </a:rPr>
              <a:t>工事完了後、工事事業者が提出した完了届をもとに、実際の施工内容と相違がないか、水道事業者が検査・確認を行います。</a:t>
            </a:r>
            <a:endParaRPr lang="ja-JP" altLang="en-US" sz="1100" dirty="0">
              <a:latin typeface="ＭＳ Ｐゴシック" panose="020B0600070205080204" pitchFamily="50" charset="-128"/>
            </a:endParaRPr>
          </a:p>
          <a:p>
            <a:pPr eaLnBrk="1" hangingPunct="1">
              <a:spcBef>
                <a:spcPct val="0"/>
              </a:spcBef>
              <a:defRPr/>
            </a:pPr>
            <a:endParaRPr lang="en-US" altLang="ja-JP" sz="1100" dirty="0" smtClean="0">
              <a:latin typeface="ＭＳ Ｐゴシック" panose="020B0600070205080204" pitchFamily="50" charset="-128"/>
            </a:endParaRPr>
          </a:p>
          <a:p>
            <a:pPr eaLnBrk="1" hangingPunct="1">
              <a:spcBef>
                <a:spcPct val="0"/>
              </a:spcBef>
              <a:defRPr/>
            </a:pPr>
            <a:r>
              <a:rPr lang="ja-JP" altLang="en-US" sz="1100" dirty="0" smtClean="0">
                <a:latin typeface="ＭＳ Ｐゴシック" panose="020B0600070205080204" pitchFamily="50" charset="-128"/>
              </a:rPr>
              <a:t>○</a:t>
            </a:r>
            <a:r>
              <a:rPr lang="ja-JP" altLang="en-US" sz="1100" dirty="0">
                <a:latin typeface="ＭＳ Ｐゴシック" panose="020B0600070205080204" pitchFamily="50" charset="-128"/>
              </a:rPr>
              <a:t>　水道事</a:t>
            </a:r>
            <a:r>
              <a:rPr lang="ja-JP" altLang="en-US" sz="1100" dirty="0" smtClean="0">
                <a:latin typeface="ＭＳ Ｐゴシック" panose="020B0600070205080204" pitchFamily="50" charset="-128"/>
              </a:rPr>
              <a:t>業者事業者が行う完了検査には、主任技術者が立ち会わなければなりません。</a:t>
            </a:r>
            <a:endParaRPr lang="ja-JP" altLang="en-US" sz="1100" dirty="0">
              <a:latin typeface="ＭＳ Ｐゴシック" panose="020B0600070205080204" pitchFamily="50" charset="-128"/>
            </a:endParaRPr>
          </a:p>
        </p:txBody>
      </p:sp>
    </p:spTree>
    <p:extLst>
      <p:ext uri="{BB962C8B-B14F-4D97-AF65-F5344CB8AC3E}">
        <p14:creationId xmlns:p14="http://schemas.microsoft.com/office/powerpoint/2010/main" val="3438152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横浜市内で施工をされる給水装置工事について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29</a:t>
            </a:fld>
            <a:endParaRPr kumimoji="1" lang="ja-JP" altLang="en-US"/>
          </a:p>
        </p:txBody>
      </p:sp>
    </p:spTree>
    <p:extLst>
      <p:ext uri="{BB962C8B-B14F-4D97-AF65-F5344CB8AC3E}">
        <p14:creationId xmlns:p14="http://schemas.microsoft.com/office/powerpoint/2010/main" val="3798872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8348FB0-E969-46F4-A1A5-5B7FFB8B01A2}" type="slidenum">
              <a:rPr lang="en-US" altLang="ja-JP" smtClean="0">
                <a:latin typeface="Arial" panose="020B0604020202020204" pitchFamily="34" charset="0"/>
              </a:rPr>
              <a:pPr fontAlgn="base">
                <a:spcBef>
                  <a:spcPct val="0"/>
                </a:spcBef>
                <a:spcAft>
                  <a:spcPct val="0"/>
                </a:spcAft>
              </a:pPr>
              <a:t>30</a:t>
            </a:fld>
            <a:endParaRPr lang="en-US" altLang="ja-JP" smtClean="0">
              <a:latin typeface="Arial" panose="020B0604020202020204" pitchFamily="34" charset="0"/>
            </a:endParaRPr>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次に、工事に関する届出の違反事例としては、</a:t>
            </a:r>
          </a:p>
          <a:p>
            <a:pPr eaLnBrk="1" hangingPunct="1">
              <a:spcBef>
                <a:spcPct val="0"/>
              </a:spcBef>
              <a:defRPr/>
            </a:pPr>
            <a:r>
              <a:rPr lang="ja-JP" altLang="en-US" sz="1100" dirty="0">
                <a:latin typeface="ＭＳ Ｐゴシック" panose="020B0600070205080204" pitchFamily="50" charset="-128"/>
              </a:rPr>
              <a:t>○　水道事業者へ工事申込みの手続きを行わないで施行した。</a:t>
            </a:r>
          </a:p>
          <a:p>
            <a:pPr eaLnBrk="1" hangingPunct="1">
              <a:spcBef>
                <a:spcPct val="0"/>
              </a:spcBef>
              <a:defRPr/>
            </a:pPr>
            <a:r>
              <a:rPr lang="ja-JP" altLang="en-US" sz="1100" dirty="0">
                <a:latin typeface="ＭＳ Ｐゴシック" panose="020B0600070205080204" pitchFamily="50" charset="-128"/>
              </a:rPr>
              <a:t>○　水道事業者の工事承認を得ないで施行した。</a:t>
            </a:r>
          </a:p>
          <a:p>
            <a:pPr eaLnBrk="1" hangingPunct="1">
              <a:spcBef>
                <a:spcPct val="0"/>
              </a:spcBef>
              <a:defRPr/>
            </a:pPr>
            <a:r>
              <a:rPr lang="ja-JP" altLang="en-US" sz="1100" dirty="0">
                <a:latin typeface="ＭＳ Ｐゴシック" panose="020B0600070205080204" pitchFamily="50" charset="-128"/>
              </a:rPr>
              <a:t>○　水道事業者へ設計変更の届出を行わず、当初の申込みとは大きく異なる施行をした。</a:t>
            </a:r>
          </a:p>
          <a:p>
            <a:pPr eaLnBrk="1" hangingPunct="1">
              <a:spcBef>
                <a:spcPct val="0"/>
              </a:spcBef>
              <a:defRPr/>
            </a:pPr>
            <a:r>
              <a:rPr lang="ja-JP" altLang="en-US" sz="1100" dirty="0">
                <a:latin typeface="ＭＳ Ｐゴシック" panose="020B0600070205080204" pitchFamily="50" charset="-128"/>
              </a:rPr>
              <a:t>○　道路管理者へ道路占用申請を行わず道路を掘削し、給水管引込工事を施行した。といった事例が見受けられます。</a:t>
            </a:r>
          </a:p>
        </p:txBody>
      </p:sp>
    </p:spTree>
    <p:extLst>
      <p:ext uri="{BB962C8B-B14F-4D97-AF65-F5344CB8AC3E}">
        <p14:creationId xmlns:p14="http://schemas.microsoft.com/office/powerpoint/2010/main" val="3051006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○「指定の有効期間」について</a:t>
            </a:r>
            <a:endParaRPr lang="en-US" altLang="ja-JP" dirty="0" smtClean="0"/>
          </a:p>
          <a:p>
            <a:r>
              <a:rPr lang="ja-JP" altLang="en-US" dirty="0" smtClean="0"/>
              <a:t>○今回の水道法改正に伴い、新たに水道法第２５条の３の２「指定の更新」が追加</a:t>
            </a:r>
            <a:endParaRPr lang="en-US" altLang="ja-JP" dirty="0" smtClean="0"/>
          </a:p>
          <a:p>
            <a:r>
              <a:rPr lang="ja-JP" altLang="en-US" dirty="0" smtClean="0"/>
              <a:t>○改正水道法では、給水装置工事事業者の指定の有効期間を設けています。</a:t>
            </a:r>
            <a:endParaRPr lang="en-US" altLang="ja-JP" dirty="0" smtClean="0"/>
          </a:p>
          <a:p>
            <a:r>
              <a:rPr lang="ja-JP" altLang="en-US" dirty="0" smtClean="0"/>
              <a:t>　 指定の効力は５年とされ、有効期間内に更新を受けない場合は、その効力を失うことを規定</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HG丸ｺﾞｼｯｸM-PRO" panose="020F0600000000000000" pitchFamily="50" charset="-128"/>
                <a:ea typeface="HG丸ｺﾞｼｯｸM-PRO" panose="020F0600000000000000" pitchFamily="50" charset="-128"/>
              </a:rPr>
              <a:t>指定書の有効期間をご確認ください。</a:t>
            </a:r>
            <a:endParaRPr lang="en-US" altLang="ja-JP" dirty="0" smtClean="0">
              <a:latin typeface="HG丸ｺﾞｼｯｸM-PRO" panose="020F0600000000000000" pitchFamily="50" charset="-128"/>
              <a:ea typeface="HG丸ｺﾞｼｯｸM-PRO" panose="020F0600000000000000" pitchFamily="50" charset="-128"/>
            </a:endParaRPr>
          </a:p>
          <a:p>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6ADF8212-24AE-4837-972C-AB000E1F0C0F}" type="slidenum">
              <a:rPr lang="ja-JP" altLang="en-US" smtClean="0"/>
              <a:pPr>
                <a:defRPr/>
              </a:pPr>
              <a:t>3</a:t>
            </a:fld>
            <a:endParaRPr lang="ja-JP" altLang="en-US" dirty="0"/>
          </a:p>
        </p:txBody>
      </p:sp>
    </p:spTree>
    <p:extLst>
      <p:ext uri="{BB962C8B-B14F-4D97-AF65-F5344CB8AC3E}">
        <p14:creationId xmlns:p14="http://schemas.microsoft.com/office/powerpoint/2010/main" val="477168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03CF3F1F-07AD-4BFF-8FF4-8E5C12FB2F7B}" type="slidenum">
              <a:rPr lang="en-US" altLang="ja-JP" smtClean="0">
                <a:latin typeface="Arial" panose="020B0604020202020204" pitchFamily="34" charset="0"/>
              </a:rPr>
              <a:pPr fontAlgn="base">
                <a:spcBef>
                  <a:spcPct val="0"/>
                </a:spcBef>
                <a:spcAft>
                  <a:spcPct val="0"/>
                </a:spcAft>
              </a:pPr>
              <a:t>31</a:t>
            </a:fld>
            <a:endParaRPr lang="en-US" altLang="ja-JP" smtClean="0">
              <a:latin typeface="Arial" panose="020B0604020202020204" pitchFamily="34" charset="0"/>
            </a:endParaRPr>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○次に、不正・不誠実な行為の違反事例としては、</a:t>
            </a:r>
          </a:p>
          <a:p>
            <a:pPr eaLnBrk="1" hangingPunct="1">
              <a:spcBef>
                <a:spcPct val="0"/>
              </a:spcBef>
              <a:defRPr/>
            </a:pPr>
            <a:r>
              <a:rPr lang="ja-JP" altLang="en-US" sz="1100" dirty="0">
                <a:latin typeface="ＭＳ Ｐゴシック" panose="020B0600070205080204" pitchFamily="50" charset="-128"/>
              </a:rPr>
              <a:t>○　入居に間に合わすため、水道事業者に無届で私設メーターを設置し、水道水を使用した。</a:t>
            </a:r>
          </a:p>
          <a:p>
            <a:pPr eaLnBrk="1" hangingPunct="1">
              <a:spcBef>
                <a:spcPct val="0"/>
              </a:spcBef>
              <a:defRPr/>
            </a:pPr>
            <a:r>
              <a:rPr lang="ja-JP" altLang="en-US" sz="1100" dirty="0">
                <a:latin typeface="ＭＳ Ｐゴシック" panose="020B0600070205080204" pitchFamily="50" charset="-128"/>
              </a:rPr>
              <a:t>○　水道事業者の水道メーターを無断で他の場所に流用した。</a:t>
            </a:r>
          </a:p>
          <a:p>
            <a:pPr eaLnBrk="1" hangingPunct="1">
              <a:spcBef>
                <a:spcPct val="0"/>
              </a:spcBef>
              <a:defRPr/>
            </a:pPr>
            <a:r>
              <a:rPr lang="ja-JP" altLang="en-US" sz="1100" dirty="0">
                <a:latin typeface="ＭＳ Ｐゴシック" panose="020B0600070205080204" pitchFamily="50" charset="-128"/>
              </a:rPr>
              <a:t>○　所有者に無断で給水装置工事申込書を作成し、虚偽の申請をした。</a:t>
            </a:r>
          </a:p>
          <a:p>
            <a:pPr eaLnBrk="1" hangingPunct="1">
              <a:spcBef>
                <a:spcPct val="0"/>
              </a:spcBef>
              <a:defRPr/>
            </a:pPr>
            <a:r>
              <a:rPr lang="ja-JP" altLang="en-US" sz="1100" dirty="0">
                <a:latin typeface="ＭＳ Ｐゴシック" panose="020B0600070205080204" pitchFamily="50" charset="-128"/>
              </a:rPr>
              <a:t>○　ガス管と配水管を取り違えて穿孔し、どこにも通報しないでガス管を修理バンドで自己修理した。後日、ガス漏れが発生して発覚した。</a:t>
            </a:r>
          </a:p>
          <a:p>
            <a:pPr eaLnBrk="1" hangingPunct="1">
              <a:spcBef>
                <a:spcPct val="0"/>
              </a:spcBef>
              <a:defRPr/>
            </a:pPr>
            <a:r>
              <a:rPr lang="ja-JP" altLang="en-US" sz="1100" dirty="0">
                <a:latin typeface="ＭＳ Ｐゴシック" panose="020B0600070205080204" pitchFamily="50" charset="-128"/>
              </a:rPr>
              <a:t>○　排水の点検と称し床下のパイプを壊し「水が漏れているので　直さないと床下に水が流れてしまう。」と不実の告知をし、工事請負契約を締結した。</a:t>
            </a:r>
            <a:br>
              <a:rPr lang="ja-JP" altLang="en-US" sz="1100" dirty="0">
                <a:latin typeface="ＭＳ Ｐゴシック" panose="020B0600070205080204" pitchFamily="50" charset="-128"/>
              </a:rPr>
            </a:br>
            <a:r>
              <a:rPr lang="ja-JP" altLang="en-US" sz="1100" dirty="0">
                <a:latin typeface="ＭＳ Ｐゴシック" panose="020B0600070205080204" pitchFamily="50" charset="-128"/>
              </a:rPr>
              <a:t>　　</a:t>
            </a:r>
            <a:r>
              <a:rPr lang="en-US" altLang="ja-JP" sz="1100" dirty="0">
                <a:latin typeface="ＭＳ Ｐゴシック" panose="020B0600070205080204" pitchFamily="50" charset="-128"/>
              </a:rPr>
              <a:t>(</a:t>
            </a:r>
            <a:r>
              <a:rPr lang="ja-JP" altLang="en-US" sz="1100" dirty="0">
                <a:latin typeface="ＭＳ Ｐゴシック" panose="020B0600070205080204" pitchFamily="50" charset="-128"/>
              </a:rPr>
              <a:t>特定商取引法違反及び詐欺未遂で逮捕</a:t>
            </a:r>
            <a:r>
              <a:rPr lang="en-US" altLang="ja-JP" sz="1100" dirty="0">
                <a:latin typeface="ＭＳ Ｐゴシック" panose="020B0600070205080204" pitchFamily="50" charset="-128"/>
              </a:rPr>
              <a:t>)</a:t>
            </a:r>
          </a:p>
          <a:p>
            <a:pPr eaLnBrk="1" hangingPunct="1">
              <a:spcBef>
                <a:spcPct val="0"/>
              </a:spcBef>
              <a:defRPr/>
            </a:pPr>
            <a:r>
              <a:rPr lang="ja-JP" altLang="en-US" sz="1100" dirty="0">
                <a:latin typeface="ＭＳ Ｐゴシック" panose="020B0600070205080204" pitchFamily="50" charset="-128"/>
              </a:rPr>
              <a:t>○　といった違反が見受けられます。</a:t>
            </a:r>
            <a:endParaRPr lang="en-US" altLang="ja-JP" sz="1100" dirty="0">
              <a:latin typeface="ＭＳ Ｐゴシック" panose="020B0600070205080204" pitchFamily="50" charset="-128"/>
            </a:endParaRPr>
          </a:p>
          <a:p>
            <a:pPr eaLnBrk="1" hangingPunct="1">
              <a:spcBef>
                <a:spcPct val="0"/>
              </a:spcBef>
              <a:defRPr/>
            </a:pPr>
            <a:endParaRPr lang="ja-JP" altLang="en-US" sz="1400" dirty="0">
              <a:ea typeface="ＭＳ ゴシック" panose="020B0609070205080204" pitchFamily="49" charset="-128"/>
            </a:endParaRP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2164278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80B8264-B773-4AD6-807A-6EF9125A0EB6}" type="slidenum">
              <a:rPr lang="en-US" altLang="ja-JP" smtClean="0">
                <a:latin typeface="Arial" panose="020B0604020202020204" pitchFamily="34" charset="0"/>
              </a:rPr>
              <a:pPr fontAlgn="base">
                <a:spcBef>
                  <a:spcPct val="0"/>
                </a:spcBef>
                <a:spcAft>
                  <a:spcPct val="0"/>
                </a:spcAft>
              </a:pPr>
              <a:t>32</a:t>
            </a:fld>
            <a:endParaRPr lang="en-US" altLang="ja-JP" smtClean="0">
              <a:latin typeface="Arial" panose="020B0604020202020204" pitchFamily="34" charset="0"/>
            </a:endParaRPr>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過去実際に水道事業者へ寄せられている苦情事例をご紹介します。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こちらについても、違反と同様、一部の指定事業者に対する苦情のため、多くの皆様は該当しないかもしれませんが、あらためて実際の例を確認していただくとともに、</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社内研修などに事例を活用いただければと思います。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接遇、モラルに関する苦情事例としては、</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電話連絡の際、対応が横柄であった。</a:t>
            </a:r>
          </a:p>
          <a:p>
            <a:pPr eaLnBrk="1" hangingPunct="1">
              <a:spcBef>
                <a:spcPct val="0"/>
              </a:spcBef>
              <a:defRPr/>
            </a:pPr>
            <a:r>
              <a:rPr lang="ja-JP" altLang="en-US" sz="1100" dirty="0">
                <a:latin typeface="ＭＳ Ｐゴシック" panose="020B0600070205080204" pitchFamily="50" charset="-128"/>
              </a:rPr>
              <a:t>○　漏水修理の依頼で６～７件電話したが、「忙しい。」と断られた。</a:t>
            </a:r>
          </a:p>
          <a:p>
            <a:pPr eaLnBrk="1" hangingPunct="1">
              <a:spcBef>
                <a:spcPct val="0"/>
              </a:spcBef>
              <a:defRPr/>
            </a:pPr>
            <a:r>
              <a:rPr lang="ja-JP" altLang="en-US" sz="1100" dirty="0">
                <a:latin typeface="ＭＳ Ｐゴシック" panose="020B0600070205080204" pitchFamily="50" charset="-128"/>
              </a:rPr>
              <a:t>○　修繕を依頼したら、個人宅は受付不可だと断られた。</a:t>
            </a:r>
          </a:p>
          <a:p>
            <a:pPr eaLnBrk="1" hangingPunct="1">
              <a:spcBef>
                <a:spcPct val="0"/>
              </a:spcBef>
              <a:defRPr/>
            </a:pPr>
            <a:r>
              <a:rPr lang="ja-JP" altLang="en-US" sz="1100" dirty="0">
                <a:latin typeface="ＭＳ Ｐゴシック" panose="020B0600070205080204" pitchFamily="50" charset="-128"/>
              </a:rPr>
              <a:t>○　態度が悪い。（上から目線、物言い、ポケットに手を入れたまま）</a:t>
            </a:r>
          </a:p>
          <a:p>
            <a:pPr eaLnBrk="1" hangingPunct="1">
              <a:spcBef>
                <a:spcPct val="0"/>
              </a:spcBef>
              <a:defRPr/>
            </a:pPr>
            <a:r>
              <a:rPr lang="ja-JP" altLang="en-US" sz="1100" dirty="0">
                <a:latin typeface="ＭＳ Ｐゴシック" panose="020B0600070205080204" pitchFamily="50" charset="-128"/>
              </a:rPr>
              <a:t>○　修繕を依頼したが、依頼者に作業を手伝わせ、作業中も文句と愚痴を言われ不愉快だった。</a:t>
            </a:r>
          </a:p>
          <a:p>
            <a:pPr eaLnBrk="1" hangingPunct="1">
              <a:spcBef>
                <a:spcPct val="0"/>
              </a:spcBef>
              <a:defRPr/>
            </a:pPr>
            <a:r>
              <a:rPr lang="ja-JP" altLang="en-US" sz="1100" dirty="0">
                <a:latin typeface="ＭＳ Ｐゴシック" panose="020B0600070205080204" pitchFamily="50" charset="-128"/>
              </a:rPr>
              <a:t>○　無断で私有地に駐車した。</a:t>
            </a:r>
          </a:p>
          <a:p>
            <a:pPr eaLnBrk="1" hangingPunct="1">
              <a:spcBef>
                <a:spcPct val="0"/>
              </a:spcBef>
              <a:defRPr/>
            </a:pPr>
            <a:r>
              <a:rPr lang="ja-JP" altLang="en-US" sz="1100" dirty="0">
                <a:latin typeface="ＭＳ Ｐゴシック" panose="020B0600070205080204" pitchFamily="50" charset="-128"/>
              </a:rPr>
              <a:t>○　訪問予定日に連絡もなく来なかった。（事前連絡もなく訪問予定日より早く来た。）</a:t>
            </a:r>
          </a:p>
          <a:p>
            <a:pPr eaLnBrk="1" hangingPunct="1">
              <a:spcBef>
                <a:spcPct val="0"/>
              </a:spcBef>
              <a:defRPr/>
            </a:pPr>
            <a:r>
              <a:rPr lang="ja-JP" altLang="en-US" sz="1100" dirty="0">
                <a:latin typeface="ＭＳ Ｐゴシック" panose="020B0600070205080204" pitchFamily="50" charset="-128"/>
              </a:rPr>
              <a:t>○　などの事例が見受けられました。</a:t>
            </a:r>
          </a:p>
        </p:txBody>
      </p:sp>
    </p:spTree>
    <p:extLst>
      <p:ext uri="{BB962C8B-B14F-4D97-AF65-F5344CB8AC3E}">
        <p14:creationId xmlns:p14="http://schemas.microsoft.com/office/powerpoint/2010/main" val="902884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54E85B4A-EDC0-4F13-813A-EF57CCC2AC0A}" type="slidenum">
              <a:rPr lang="en-US" altLang="ja-JP" smtClean="0">
                <a:latin typeface="Arial" panose="020B0604020202020204" pitchFamily="34" charset="0"/>
              </a:rPr>
              <a:pPr fontAlgn="base">
                <a:spcBef>
                  <a:spcPct val="0"/>
                </a:spcBef>
                <a:spcAft>
                  <a:spcPct val="0"/>
                </a:spcAft>
              </a:pPr>
              <a:t>33</a:t>
            </a:fld>
            <a:endParaRPr lang="en-US" altLang="ja-JP" smtClean="0">
              <a:latin typeface="Arial" panose="020B0604020202020204" pitchFamily="34" charset="0"/>
            </a:endParaRPr>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見積り、工事費等に関する苦情事例としては、</a:t>
            </a:r>
          </a:p>
          <a:p>
            <a:pPr eaLnBrk="1" hangingPunct="1">
              <a:spcBef>
                <a:spcPct val="0"/>
              </a:spcBef>
              <a:defRPr/>
            </a:pPr>
            <a:r>
              <a:rPr lang="ja-JP" altLang="en-US" sz="1100" dirty="0">
                <a:latin typeface="ＭＳ Ｐゴシック" panose="020B0600070205080204" pitchFamily="50" charset="-128"/>
              </a:rPr>
              <a:t>○　電話では現場を見ないと修繕費用はわからないと言われ、現場でも事前に見積りがなく、工事後に高額を請求された。</a:t>
            </a:r>
          </a:p>
          <a:p>
            <a:pPr eaLnBrk="1" hangingPunct="1">
              <a:spcBef>
                <a:spcPct val="0"/>
              </a:spcBef>
              <a:defRPr/>
            </a:pPr>
            <a:r>
              <a:rPr lang="ja-JP" altLang="en-US" sz="1100" dirty="0">
                <a:latin typeface="ＭＳ Ｐゴシック" panose="020B0600070205080204" pitchFamily="50" charset="-128"/>
              </a:rPr>
              <a:t>○　修繕前には見積りはできないと言われ、見積りをもらえなかった。修繕当日に振込票を持参し、翌日までに支払うよう言われた。</a:t>
            </a:r>
          </a:p>
          <a:p>
            <a:pPr eaLnBrk="1" hangingPunct="1">
              <a:spcBef>
                <a:spcPct val="0"/>
              </a:spcBef>
              <a:defRPr/>
            </a:pPr>
            <a:r>
              <a:rPr lang="ja-JP" altLang="en-US" sz="1100" dirty="0">
                <a:latin typeface="ＭＳ Ｐゴシック" panose="020B0600070205080204" pitchFamily="50" charset="-128"/>
              </a:rPr>
              <a:t>○　修繕の見積額が高額だったため断ったら、無料と聞いていた出張費、調査費を請求された。</a:t>
            </a:r>
          </a:p>
          <a:p>
            <a:pPr eaLnBrk="1" hangingPunct="1">
              <a:spcBef>
                <a:spcPct val="0"/>
              </a:spcBef>
              <a:defRPr/>
            </a:pPr>
            <a:r>
              <a:rPr lang="ja-JP" altLang="en-US" sz="1100" dirty="0">
                <a:latin typeface="ＭＳ Ｐゴシック" panose="020B0600070205080204" pitchFamily="50" charset="-128"/>
              </a:rPr>
              <a:t>○　漏水調査を行い特定できなかったが、調査費用を請求された。</a:t>
            </a:r>
          </a:p>
          <a:p>
            <a:pPr eaLnBrk="1" hangingPunct="1">
              <a:spcBef>
                <a:spcPct val="0"/>
              </a:spcBef>
              <a:defRPr/>
            </a:pPr>
            <a:r>
              <a:rPr lang="ja-JP" altLang="en-US" sz="1100" dirty="0">
                <a:latin typeface="ＭＳ Ｐゴシック" panose="020B0600070205080204" pitchFamily="50" charset="-128"/>
              </a:rPr>
              <a:t>○　見積りもなく、シャワー交換だけで高額請求された。</a:t>
            </a:r>
          </a:p>
          <a:p>
            <a:pPr eaLnBrk="1" hangingPunct="1">
              <a:spcBef>
                <a:spcPct val="0"/>
              </a:spcBef>
              <a:defRPr/>
            </a:pPr>
            <a:r>
              <a:rPr lang="ja-JP" altLang="en-US" sz="1100" dirty="0">
                <a:latin typeface="ＭＳ Ｐゴシック" panose="020B0600070205080204" pitchFamily="50" charset="-128"/>
              </a:rPr>
              <a:t>○　などの事例が見受けられました。</a:t>
            </a:r>
          </a:p>
          <a:p>
            <a:pPr eaLnBrk="1" hangingPunct="1">
              <a:spcBef>
                <a:spcPct val="0"/>
              </a:spcBef>
              <a:defRPr/>
            </a:pPr>
            <a:endParaRPr lang="ja-JP" altLang="en-US" sz="1400" dirty="0">
              <a:latin typeface="ＭＳ Ｐゴシック" panose="020B0600070205080204" pitchFamily="50" charset="-128"/>
            </a:endParaRP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4028078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99BAB988-3FDE-445A-8DFE-C81D43A6F6D8}" type="slidenum">
              <a:rPr lang="en-US" altLang="ja-JP" smtClean="0">
                <a:latin typeface="Arial" panose="020B0604020202020204" pitchFamily="34" charset="0"/>
              </a:rPr>
              <a:pPr fontAlgn="base">
                <a:spcBef>
                  <a:spcPct val="0"/>
                </a:spcBef>
                <a:spcAft>
                  <a:spcPct val="0"/>
                </a:spcAft>
              </a:pPr>
              <a:t>34</a:t>
            </a:fld>
            <a:endParaRPr lang="en-US" altLang="ja-JP" smtClean="0">
              <a:latin typeface="Arial" panose="020B0604020202020204" pitchFamily="34" charset="0"/>
            </a:endParaRPr>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施工、漏水調査等に関する苦情事例としては、</a:t>
            </a:r>
          </a:p>
          <a:p>
            <a:pPr eaLnBrk="1" hangingPunct="1">
              <a:spcBef>
                <a:spcPct val="0"/>
              </a:spcBef>
              <a:defRPr/>
            </a:pPr>
            <a:r>
              <a:rPr lang="ja-JP" altLang="en-US" sz="1100" dirty="0">
                <a:latin typeface="ＭＳ Ｐゴシック" panose="020B0600070205080204" pitchFamily="50" charset="-128"/>
              </a:rPr>
              <a:t>○　修繕が不十分で修繕箇所から漏水が再発した。</a:t>
            </a:r>
          </a:p>
          <a:p>
            <a:pPr eaLnBrk="1" hangingPunct="1">
              <a:spcBef>
                <a:spcPct val="0"/>
              </a:spcBef>
              <a:defRPr/>
            </a:pPr>
            <a:r>
              <a:rPr lang="ja-JP" altLang="en-US" sz="1100" dirty="0">
                <a:latin typeface="ＭＳ Ｐゴシック" panose="020B0600070205080204" pitchFamily="50" charset="-128"/>
              </a:rPr>
              <a:t>○　漏水箇所を長時間調査するが発見できなかった。調査費用は支払ったが、その後の対応についての説明がなかった。</a:t>
            </a:r>
          </a:p>
          <a:p>
            <a:pPr eaLnBrk="1" hangingPunct="1">
              <a:spcBef>
                <a:spcPct val="0"/>
              </a:spcBef>
              <a:defRPr/>
            </a:pPr>
            <a:r>
              <a:rPr lang="ja-JP" altLang="en-US" sz="1100" dirty="0">
                <a:latin typeface="ＭＳ Ｐゴシック" panose="020B0600070205080204" pitchFamily="50" charset="-128"/>
              </a:rPr>
              <a:t>○　修繕を依頼したが、修繕途中で一部施工できないと言われた。</a:t>
            </a:r>
          </a:p>
          <a:p>
            <a:pPr eaLnBrk="1" hangingPunct="1">
              <a:spcBef>
                <a:spcPct val="0"/>
              </a:spcBef>
              <a:defRPr/>
            </a:pPr>
            <a:r>
              <a:rPr lang="ja-JP" altLang="en-US" sz="1100" dirty="0">
                <a:latin typeface="ＭＳ Ｐゴシック" panose="020B0600070205080204" pitchFamily="50" charset="-128"/>
              </a:rPr>
              <a:t>○　給水管引込工事の際、迂回路もなく交通制限をしたため、通行に支障をきたした。</a:t>
            </a:r>
          </a:p>
          <a:p>
            <a:pPr eaLnBrk="1" hangingPunct="1">
              <a:spcBef>
                <a:spcPct val="0"/>
              </a:spcBef>
              <a:defRPr/>
            </a:pPr>
            <a:r>
              <a:rPr lang="ja-JP" altLang="en-US" sz="1100" dirty="0">
                <a:latin typeface="ＭＳ Ｐゴシック" panose="020B0600070205080204" pitchFamily="50" charset="-128"/>
              </a:rPr>
              <a:t>○　道路上の止水栓に開閉器を挿したまま放置していた。</a:t>
            </a:r>
          </a:p>
          <a:p>
            <a:pPr eaLnBrk="1" hangingPunct="1">
              <a:spcBef>
                <a:spcPct val="0"/>
              </a:spcBef>
              <a:defRPr/>
            </a:pPr>
            <a:r>
              <a:rPr lang="ja-JP" altLang="en-US" sz="1100" dirty="0">
                <a:latin typeface="ＭＳ Ｐゴシック" panose="020B0600070205080204" pitchFamily="50" charset="-128"/>
              </a:rPr>
              <a:t>○　早朝の６時３０分ころから鉄管を切断し、騒音を発生させている。</a:t>
            </a:r>
          </a:p>
          <a:p>
            <a:pPr eaLnBrk="1" hangingPunct="1">
              <a:spcBef>
                <a:spcPct val="0"/>
              </a:spcBef>
              <a:defRPr/>
            </a:pPr>
            <a:r>
              <a:rPr lang="ja-JP" altLang="en-US" sz="1100" dirty="0">
                <a:latin typeface="ＭＳ Ｐゴシック" panose="020B0600070205080204" pitchFamily="50" charset="-128"/>
              </a:rPr>
              <a:t>○　工事後の始末がずさんであった。</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などの事例が見受けられました。</a:t>
            </a:r>
          </a:p>
        </p:txBody>
      </p:sp>
    </p:spTree>
    <p:extLst>
      <p:ext uri="{BB962C8B-B14F-4D97-AF65-F5344CB8AC3E}">
        <p14:creationId xmlns:p14="http://schemas.microsoft.com/office/powerpoint/2010/main" val="1327509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3E5C36D6-EC31-4256-B503-D78CA7E25AB2}" type="slidenum">
              <a:rPr lang="en-US" altLang="ja-JP" smtClean="0">
                <a:latin typeface="Arial" panose="020B0604020202020204" pitchFamily="34" charset="0"/>
              </a:rPr>
              <a:pPr fontAlgn="base">
                <a:spcBef>
                  <a:spcPct val="0"/>
                </a:spcBef>
                <a:spcAft>
                  <a:spcPct val="0"/>
                </a:spcAft>
              </a:pPr>
              <a:t>35</a:t>
            </a:fld>
            <a:endParaRPr lang="en-US" altLang="ja-JP" smtClean="0">
              <a:latin typeface="Arial" panose="020B0604020202020204" pitchFamily="34" charset="0"/>
            </a:endParaRPr>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次にトラブル防止についてご確認いただければと思います。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工事代金、施工等に関するトラブル防止については、</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施工する範囲、使用材料、作業内容と工事費の費用明細が分かる見積書を作成し、</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工事を施行する前に分かりやすく説明して、お客さまが工事内容を十分理解し、納得された上で適正に施工することが望ましいです。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特に、お客さまになじみの少ない費用、交通誘導員の人件費、地下埋設物占用者などとの協議・申請に要する費用などがある場合には十分説明する必要があります。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また、不適正な応対でお客さまに不安や不信感を抱かせることがないよう、接遇・モラルに気を付けることが重要です。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このため、お客さま目線の思考で自己診断を行うとともに、社員研修などの中であいさつや会釈など接遇の基本動作をあらためてご確認いただければと思います。</a:t>
            </a:r>
          </a:p>
        </p:txBody>
      </p:sp>
    </p:spTree>
    <p:extLst>
      <p:ext uri="{BB962C8B-B14F-4D97-AF65-F5344CB8AC3E}">
        <p14:creationId xmlns:p14="http://schemas.microsoft.com/office/powerpoint/2010/main" val="1861135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8C4B93C5-DB7A-4874-BB4C-15C17DC21651}" type="slidenum">
              <a:rPr lang="en-US" altLang="ja-JP" smtClean="0">
                <a:latin typeface="Arial" panose="020B0604020202020204" pitchFamily="34" charset="0"/>
              </a:rPr>
              <a:pPr fontAlgn="base">
                <a:spcBef>
                  <a:spcPct val="0"/>
                </a:spcBef>
                <a:spcAft>
                  <a:spcPct val="0"/>
                </a:spcAft>
              </a:pPr>
              <a:t>36</a:t>
            </a:fld>
            <a:endParaRPr lang="en-US" altLang="ja-JP" smtClean="0">
              <a:latin typeface="Arial" panose="020B0604020202020204" pitchFamily="34" charset="0"/>
            </a:endParaRPr>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こういった苦情の対策例としては、</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見積りのための費用、出張費用等が必要なときは、費用を請求する場合とその金額について、必ず事前に説明し、了承を得る。</a:t>
            </a:r>
          </a:p>
          <a:p>
            <a:pPr eaLnBrk="1" hangingPunct="1">
              <a:spcBef>
                <a:spcPct val="0"/>
              </a:spcBef>
              <a:defRPr/>
            </a:pPr>
            <a:r>
              <a:rPr lang="ja-JP" altLang="en-US" sz="1100" dirty="0">
                <a:latin typeface="ＭＳ Ｐゴシック" panose="020B0600070205080204" pitchFamily="50" charset="-128"/>
              </a:rPr>
              <a:t>○　掘削に状況により見積額が変わる場合は、想定できることを出来るだけ詳細に説明し、見積書に記載する。</a:t>
            </a:r>
          </a:p>
          <a:p>
            <a:pPr eaLnBrk="1" hangingPunct="1">
              <a:spcBef>
                <a:spcPct val="0"/>
              </a:spcBef>
              <a:defRPr/>
            </a:pPr>
            <a:r>
              <a:rPr lang="ja-JP" altLang="en-US" sz="1100" dirty="0">
                <a:latin typeface="ＭＳ Ｐゴシック" panose="020B0600070205080204" pitchFamily="50" charset="-128"/>
              </a:rPr>
              <a:t>○　見積内容について、十分に説明を行い、お客さまの納得を得たうえで工事着手する。</a:t>
            </a:r>
          </a:p>
          <a:p>
            <a:pPr eaLnBrk="1" hangingPunct="1">
              <a:spcBef>
                <a:spcPct val="0"/>
              </a:spcBef>
              <a:defRPr/>
            </a:pPr>
            <a:r>
              <a:rPr lang="ja-JP" altLang="en-US" sz="1100" dirty="0">
                <a:latin typeface="ＭＳ Ｐゴシック" panose="020B0600070205080204" pitchFamily="50" charset="-128"/>
              </a:rPr>
              <a:t>○　施工中に予期していないことが判明し、追加費用が必要となった場合は、その時点でお客さまに説明し、協議する　　など</a:t>
            </a:r>
          </a:p>
          <a:p>
            <a:pPr eaLnBrk="1" hangingPunct="1">
              <a:spcBef>
                <a:spcPct val="0"/>
              </a:spcBef>
              <a:defRPr/>
            </a:pPr>
            <a:r>
              <a:rPr lang="ja-JP" altLang="en-US" sz="1100" dirty="0">
                <a:latin typeface="ＭＳ Ｐゴシック" panose="020B0600070205080204" pitchFamily="50" charset="-128"/>
              </a:rPr>
              <a:t>○　が考えられます。</a:t>
            </a: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3641085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4EC85133-CBDB-4841-8D75-6FCD8CD166AB}" type="slidenum">
              <a:rPr lang="en-US" altLang="ja-JP" smtClean="0">
                <a:latin typeface="Arial" panose="020B0604020202020204" pitchFamily="34" charset="0"/>
              </a:rPr>
              <a:pPr fontAlgn="base">
                <a:spcBef>
                  <a:spcPct val="0"/>
                </a:spcBef>
                <a:spcAft>
                  <a:spcPct val="0"/>
                </a:spcAft>
              </a:pPr>
              <a:t>37</a:t>
            </a:fld>
            <a:endParaRPr lang="en-US" altLang="ja-JP" smtClean="0">
              <a:latin typeface="Arial" panose="020B0604020202020204" pitchFamily="34" charset="0"/>
            </a:endParaRPr>
          </a:p>
        </p:txBody>
      </p:sp>
      <p:sp>
        <p:nvSpPr>
          <p:cNvPr id="182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こういった苦情の対策例としては、</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技術・技能、給水器具の取扱い、安全衛生などについて、社員教育・研修を実施する。 </a:t>
            </a:r>
          </a:p>
          <a:p>
            <a:pPr eaLnBrk="1" hangingPunct="1">
              <a:spcBef>
                <a:spcPct val="0"/>
              </a:spcBef>
              <a:defRPr/>
            </a:pPr>
            <a:r>
              <a:rPr lang="ja-JP" altLang="en-US" sz="1100" dirty="0">
                <a:latin typeface="ＭＳ Ｐゴシック" panose="020B0600070205080204" pitchFamily="50" charset="-128"/>
              </a:rPr>
              <a:t>○　漏水調査に当たっては、調査方法、調査費用、発見できなかった場合のその後の対応等について、事前にお客さまと十分に協議をしておく。</a:t>
            </a:r>
          </a:p>
          <a:p>
            <a:pPr eaLnBrk="1" hangingPunct="1">
              <a:spcBef>
                <a:spcPct val="0"/>
              </a:spcBef>
              <a:defRPr/>
            </a:pPr>
            <a:r>
              <a:rPr lang="ja-JP" altLang="en-US" sz="1100" dirty="0">
                <a:latin typeface="ＭＳ Ｐゴシック" panose="020B0600070205080204" pitchFamily="50" charset="-128"/>
              </a:rPr>
              <a:t>○　漏水調査機材の整備、事前の詳細な図面調査・現地調査、経験者の指導による漏水調査・工事を実施する。</a:t>
            </a:r>
          </a:p>
          <a:p>
            <a:pPr eaLnBrk="1" hangingPunct="1">
              <a:spcBef>
                <a:spcPct val="0"/>
              </a:spcBef>
              <a:defRPr/>
            </a:pPr>
            <a:r>
              <a:rPr lang="ja-JP" altLang="en-US" sz="1100" dirty="0">
                <a:latin typeface="ＭＳ Ｐゴシック" panose="020B0600070205080204" pitchFamily="50" charset="-128"/>
              </a:rPr>
              <a:t>○　付近住民等に迷惑をかけないような工法や施工時間などを検討する。やむを得ず影響を及ぼすおそれがある場合は、事前連絡、広報を徹底する。</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などが考えられます。</a:t>
            </a: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3415855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4EC85133-CBDB-4841-8D75-6FCD8CD166AB}" type="slidenum">
              <a:rPr lang="en-US" altLang="ja-JP" smtClean="0">
                <a:latin typeface="Arial" panose="020B0604020202020204" pitchFamily="34" charset="0"/>
              </a:rPr>
              <a:pPr fontAlgn="base">
                <a:spcBef>
                  <a:spcPct val="0"/>
                </a:spcBef>
                <a:spcAft>
                  <a:spcPct val="0"/>
                </a:spcAft>
              </a:pPr>
              <a:t>38</a:t>
            </a:fld>
            <a:endParaRPr lang="en-US" altLang="ja-JP" smtClean="0">
              <a:latin typeface="Arial" panose="020B0604020202020204" pitchFamily="34" charset="0"/>
            </a:endParaRPr>
          </a:p>
        </p:txBody>
      </p:sp>
      <p:sp>
        <p:nvSpPr>
          <p:cNvPr id="182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50000"/>
              </a:spcBef>
              <a:buNone/>
            </a:pPr>
            <a:r>
              <a:rPr lang="ja-JP" altLang="en-US" sz="1100" dirty="0">
                <a:latin typeface="HG丸ｺﾞｼｯｸM-PRO" panose="020F0600000000000000" pitchFamily="50" charset="-128"/>
                <a:ea typeface="HG丸ｺﾞｼｯｸM-PRO" panose="020F0600000000000000" pitchFamily="50" charset="-128"/>
              </a:rPr>
              <a:t>○給水装置工事を適正に施工するために、主任技術者等の職務について再度確認をする。 </a:t>
            </a:r>
          </a:p>
          <a:p>
            <a:pPr eaLnBrk="1" hangingPunct="1">
              <a:lnSpc>
                <a:spcPct val="100000"/>
              </a:lnSpc>
              <a:spcBef>
                <a:spcPct val="50000"/>
              </a:spcBef>
              <a:buFontTx/>
              <a:buNone/>
            </a:pPr>
            <a:r>
              <a:rPr lang="ja-JP" altLang="en-US" sz="1100" dirty="0">
                <a:latin typeface="HG丸ｺﾞｼｯｸM-PRO" panose="020F0600000000000000" pitchFamily="50" charset="-128"/>
                <a:ea typeface="HG丸ｺﾞｼｯｸM-PRO" panose="020F0600000000000000" pitchFamily="50" charset="-128"/>
              </a:rPr>
              <a:t>○主任技術者は、調査段階から検査段階に至るそれぞれの段階に応じて、技術の要としての役割を果たさなければならない。</a:t>
            </a:r>
          </a:p>
          <a:p>
            <a:pPr eaLnBrk="1" hangingPunct="1">
              <a:lnSpc>
                <a:spcPct val="100000"/>
              </a:lnSpc>
              <a:spcBef>
                <a:spcPct val="50000"/>
              </a:spcBef>
              <a:buFontTx/>
              <a:buNone/>
            </a:pPr>
            <a:r>
              <a:rPr lang="ja-JP" altLang="en-US" sz="1100" dirty="0">
                <a:latin typeface="HG丸ｺﾞｼｯｸM-PRO" panose="020F0600000000000000" pitchFamily="50" charset="-128"/>
                <a:ea typeface="HG丸ｺﾞｼｯｸM-PRO" panose="020F0600000000000000" pitchFamily="50" charset="-128"/>
              </a:rPr>
              <a:t>○設計や施行に不良があった場合、水道事業者の配水管への汚水の逆流の発生などにより公衆衛生上大きな被害生じさせるおそれもある。</a:t>
            </a:r>
            <a:endParaRPr lang="en-US" altLang="ja-JP" sz="11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1100" dirty="0">
                <a:latin typeface="HG丸ｺﾞｼｯｸM-PRO" panose="020F0600000000000000" pitchFamily="50" charset="-128"/>
                <a:ea typeface="HG丸ｺﾞｼｯｸM-PRO" panose="020F0600000000000000" pitchFamily="50" charset="-128"/>
              </a:rPr>
              <a:t>○主任技術者は、給水装置工事の竣工後に工事や図面を十分確認したうえで完了届を提出し完了検査に立ち会う。</a:t>
            </a:r>
            <a:endParaRPr lang="en-US" altLang="ja-JP" sz="11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1100" dirty="0">
                <a:latin typeface="HG丸ｺﾞｼｯｸM-PRO" panose="020F0600000000000000" pitchFamily="50" charset="-128"/>
                <a:ea typeface="HG丸ｺﾞｼｯｸM-PRO" panose="020F0600000000000000" pitchFamily="50" charset="-128"/>
              </a:rPr>
              <a:t>○現況のセットバック距離等を図面に記入する場合は、関係各所に関連する情報を収集、確認のうえ、正確な数値を記入する。　</a:t>
            </a: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387665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4EC85133-CBDB-4841-8D75-6FCD8CD166AB}" type="slidenum">
              <a:rPr lang="en-US" altLang="ja-JP" smtClean="0">
                <a:latin typeface="Arial" panose="020B0604020202020204" pitchFamily="34" charset="0"/>
              </a:rPr>
              <a:pPr fontAlgn="base">
                <a:spcBef>
                  <a:spcPct val="0"/>
                </a:spcBef>
                <a:spcAft>
                  <a:spcPct val="0"/>
                </a:spcAft>
              </a:pPr>
              <a:t>39</a:t>
            </a:fld>
            <a:endParaRPr lang="en-US" altLang="ja-JP" smtClean="0">
              <a:latin typeface="Arial" panose="020B0604020202020204" pitchFamily="34" charset="0"/>
            </a:endParaRPr>
          </a:p>
        </p:txBody>
      </p:sp>
      <p:sp>
        <p:nvSpPr>
          <p:cNvPr id="182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50000"/>
              </a:spcBef>
              <a:buNone/>
            </a:pPr>
            <a:r>
              <a:rPr lang="ja-JP" altLang="en-US" sz="1100" dirty="0" smtClean="0">
                <a:latin typeface="HG丸ｺﾞｼｯｸM-PRO" panose="020F0600000000000000" pitchFamily="50" charset="-128"/>
                <a:ea typeface="HG丸ｺﾞｼｯｸM-PRO" panose="020F0600000000000000" pitchFamily="50" charset="-128"/>
              </a:rPr>
              <a:t>○給水装置工事申込・施行承認申請書、完了届の入力項目の誤った記入表記に注意する。</a:t>
            </a:r>
            <a:endParaRPr lang="en-US" altLang="ja-JP" sz="1100"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1100" dirty="0" smtClean="0">
                <a:latin typeface="HG丸ｺﾞｼｯｸM-PRO" panose="020F0600000000000000" pitchFamily="50" charset="-128"/>
                <a:ea typeface="HG丸ｺﾞｼｯｸM-PRO" panose="020F0600000000000000" pitchFamily="50" charset="-128"/>
              </a:rPr>
              <a:t>　・給水装置工事の工事場所の住所や申込者の氏名</a:t>
            </a:r>
            <a:endParaRPr lang="en-US" altLang="ja-JP" sz="1100"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1100" dirty="0" smtClean="0">
                <a:latin typeface="HG丸ｺﾞｼｯｸM-PRO" panose="020F0600000000000000" pitchFamily="50" charset="-128"/>
                <a:ea typeface="HG丸ｺﾞｼｯｸM-PRO" panose="020F0600000000000000" pitchFamily="50" charset="-128"/>
              </a:rPr>
              <a:t>　・設計図面や完成図面への記入（管種記号、給水栓類、弁栓類の表示記号）</a:t>
            </a:r>
            <a:endParaRPr lang="en-US" altLang="ja-JP" sz="1100"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1100" dirty="0" smtClean="0">
                <a:latin typeface="HG丸ｺﾞｼｯｸM-PRO" panose="020F0600000000000000" pitchFamily="50" charset="-128"/>
                <a:ea typeface="HG丸ｺﾞｼｯｸM-PRO" panose="020F0600000000000000" pitchFamily="50" charset="-128"/>
              </a:rPr>
              <a:t>　・申込みに係る許可関係書類への記入</a:t>
            </a:r>
            <a:r>
              <a:rPr lang="ja-JP" altLang="en-US" sz="1100" dirty="0">
                <a:latin typeface="HG丸ｺﾞｼｯｸM-PRO" panose="020F0600000000000000" pitchFamily="50" charset="-128"/>
                <a:ea typeface="HG丸ｺﾞｼｯｸM-PRO" panose="020F0600000000000000" pitchFamily="50" charset="-128"/>
              </a:rPr>
              <a:t>　</a:t>
            </a: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2094106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DFA562D2-963D-433F-ACD6-AC988FFA0F9F}" type="slidenum">
              <a:rPr lang="en-US" altLang="ja-JP" smtClean="0">
                <a:latin typeface="Arial" panose="020B0604020202020204" pitchFamily="34" charset="0"/>
              </a:rPr>
              <a:pPr fontAlgn="base">
                <a:spcBef>
                  <a:spcPct val="0"/>
                </a:spcBef>
                <a:spcAft>
                  <a:spcPct val="0"/>
                </a:spcAft>
              </a:pPr>
              <a:t>40</a:t>
            </a:fld>
            <a:endParaRPr lang="en-US" altLang="ja-JP" smtClean="0">
              <a:latin typeface="Arial" panose="020B0604020202020204" pitchFamily="34" charset="0"/>
            </a:endParaRPr>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ここからは、指定事業者が取り組むべき内容です。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まず、指定事業者の皆様にご確認いただきたいのは、法令の遵守です。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水道法はもちろん、その他の法令や条例などを遵守することが信頼性の基本となります。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水道法では、適正な給水装置工事の実施を確保するため、</a:t>
            </a:r>
            <a:r>
              <a:rPr lang="ja-JP" altLang="en-US" sz="1100" dirty="0" smtClean="0">
                <a:latin typeface="ＭＳ Ｐゴシック" panose="020B0600070205080204" pitchFamily="50" charset="-128"/>
              </a:rPr>
              <a:t>指定事</a:t>
            </a:r>
            <a:r>
              <a:rPr lang="ja-JP" altLang="en-US" sz="1100" dirty="0">
                <a:latin typeface="ＭＳ Ｐゴシック" panose="020B0600070205080204" pitchFamily="50" charset="-128"/>
              </a:rPr>
              <a:t>業者が違反行為を行うなど指定の基準等に適合していない場合、指定の取消をすることができると定められております。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また、給水装置工事主任技術者に対しては、水道法に違反した場合、厚生労働大臣は免状の返納を命ずることができるとされております。</a:t>
            </a:r>
            <a:endParaRPr lang="en-US" altLang="ja-JP" sz="1100" dirty="0">
              <a:latin typeface="ＭＳ Ｐゴシック" panose="020B0600070205080204" pitchFamily="50" charset="-128"/>
            </a:endParaRPr>
          </a:p>
          <a:p>
            <a:pPr eaLnBrk="1" hangingPunct="1">
              <a:spcBef>
                <a:spcPct val="0"/>
              </a:spcBef>
              <a:defRPr/>
            </a:pPr>
            <a:endParaRPr lang="ja-JP" altLang="en-US" sz="1100" dirty="0">
              <a:ea typeface="ＭＳ ゴシック" panose="020B0609070205080204" pitchFamily="49" charset="-128"/>
            </a:endParaRP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189549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A09CA7AD-C782-4C10-9907-131975FF0DFF}" type="slidenum">
              <a:rPr lang="en-US" altLang="ja-JP" smtClean="0">
                <a:latin typeface="Arial" panose="020B0604020202020204" pitchFamily="34" charset="0"/>
              </a:rPr>
              <a:pPr fontAlgn="base">
                <a:spcBef>
                  <a:spcPct val="0"/>
                </a:spcBef>
                <a:spcAft>
                  <a:spcPct val="0"/>
                </a:spcAft>
              </a:pPr>
              <a:t>4</a:t>
            </a:fld>
            <a:endParaRPr lang="en-US" altLang="ja-JP" smtClean="0">
              <a:latin typeface="Arial" panose="020B0604020202020204" pitchFamily="34" charset="0"/>
            </a:endParaRPr>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過去に発生した法令違反の事例の紹介</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指定に関する届出の違反事例</a:t>
            </a:r>
            <a:endParaRPr lang="en-US" altLang="ja-JP" sz="1100" dirty="0">
              <a:latin typeface="ＭＳ Ｐゴシック" panose="020B0600070205080204" pitchFamily="50" charset="-128"/>
            </a:endParaRPr>
          </a:p>
          <a:p>
            <a:pPr eaLnBrk="1" hangingPunct="1">
              <a:spcBef>
                <a:spcPct val="0"/>
              </a:spcBef>
              <a:defRPr/>
            </a:pPr>
            <a:r>
              <a:rPr lang="ja-JP" altLang="en-US" sz="1100" dirty="0" smtClean="0">
                <a:latin typeface="ＭＳ Ｐゴシック" panose="020B0600070205080204" pitchFamily="50" charset="-128"/>
              </a:rPr>
              <a:t>○</a:t>
            </a:r>
            <a:r>
              <a:rPr lang="ja-JP" altLang="en-US" sz="1100" dirty="0">
                <a:latin typeface="ＭＳ Ｐゴシック" panose="020B0600070205080204" pitchFamily="50" charset="-128"/>
              </a:rPr>
              <a:t>　事業所の名称、所在地等の変更の届出がない。</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給水装置工事主任技術者の選任・解任の届出がない</a:t>
            </a:r>
            <a:r>
              <a:rPr lang="ja-JP" altLang="en-US" sz="1100" dirty="0" smtClean="0">
                <a:latin typeface="ＭＳ Ｐゴシック" panose="020B0600070205080204" pitchFamily="50" charset="-128"/>
              </a:rPr>
              <a:t>。</a:t>
            </a:r>
            <a:endParaRPr lang="en-US" altLang="ja-JP" sz="1100" dirty="0" smtClean="0">
              <a:latin typeface="ＭＳ Ｐゴシック" panose="020B060007020508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smtClean="0">
                <a:latin typeface="ＭＳ Ｐゴシック" panose="020B0600070205080204" pitchFamily="50" charset="-128"/>
              </a:rPr>
              <a:t>○　事業の休止・廃止・再開の届出がない。</a:t>
            </a:r>
            <a:endParaRPr lang="en-US" altLang="ja-JP" sz="1100" dirty="0" smtClean="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a:t>
            </a:r>
            <a:endParaRPr lang="en-US" altLang="ja-JP" sz="1100" dirty="0" smtClean="0">
              <a:latin typeface="ＭＳ Ｐゴシック" panose="020B0600070205080204" pitchFamily="50" charset="-128"/>
            </a:endParaRPr>
          </a:p>
          <a:p>
            <a:pPr eaLnBrk="1" hangingPunct="1">
              <a:spcBef>
                <a:spcPct val="0"/>
              </a:spcBef>
              <a:defRPr/>
            </a:pPr>
            <a:r>
              <a:rPr lang="ja-JP" altLang="en-US" sz="1100" dirty="0" smtClean="0">
                <a:latin typeface="ＭＳ Ｐゴシック" panose="020B0600070205080204" pitchFamily="50" charset="-128"/>
              </a:rPr>
              <a:t>など</a:t>
            </a:r>
            <a:r>
              <a:rPr lang="ja-JP" altLang="en-US" sz="1100" dirty="0">
                <a:latin typeface="ＭＳ Ｐゴシック" panose="020B0600070205080204" pitchFamily="50" charset="-128"/>
              </a:rPr>
              <a:t>が</a:t>
            </a:r>
            <a:r>
              <a:rPr lang="ja-JP" altLang="en-US" sz="1100" dirty="0" smtClean="0">
                <a:latin typeface="ＭＳ Ｐゴシック" panose="020B0600070205080204" pitchFamily="50" charset="-128"/>
              </a:rPr>
              <a:t>あります。</a:t>
            </a:r>
            <a:endParaRPr lang="ja-JP" altLang="en-US" sz="1100" dirty="0">
              <a:latin typeface="ＭＳ Ｐゴシック" panose="020B0600070205080204" pitchFamily="50" charset="-128"/>
            </a:endParaRPr>
          </a:p>
        </p:txBody>
      </p:sp>
    </p:spTree>
    <p:extLst>
      <p:ext uri="{BB962C8B-B14F-4D97-AF65-F5344CB8AC3E}">
        <p14:creationId xmlns:p14="http://schemas.microsoft.com/office/powerpoint/2010/main" val="2495726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latin typeface="ＭＳ Ｐゴシック" panose="020B0600070205080204" pitchFamily="50" charset="-128"/>
              </a:rPr>
              <a:t>○　</a:t>
            </a:r>
            <a:r>
              <a:rPr kumimoji="1" lang="ja-JP" altLang="en-US" dirty="0" smtClean="0"/>
              <a:t>通水確認の徹底についてです。</a:t>
            </a:r>
            <a:endParaRPr kumimoji="1" lang="en-US" altLang="ja-JP" dirty="0" smtClean="0"/>
          </a:p>
          <a:p>
            <a:r>
              <a:rPr lang="ja-JP" altLang="en-US" sz="1200" dirty="0" smtClean="0">
                <a:latin typeface="ＭＳ Ｐゴシック" panose="020B0600070205080204" pitchFamily="50" charset="-128"/>
              </a:rPr>
              <a:t>○　複数のメーターを設置した住宅では、誤配管・誤接続がないよう施工時は十分注意が必要です。</a:t>
            </a:r>
            <a:endParaRPr lang="en-US" altLang="ja-JP" sz="1200" dirty="0" smtClean="0">
              <a:latin typeface="ＭＳ Ｐゴシック" panose="020B0600070205080204" pitchFamily="50" charset="-128"/>
            </a:endParaRPr>
          </a:p>
          <a:p>
            <a:r>
              <a:rPr lang="ja-JP" altLang="en-US" sz="1200" dirty="0" smtClean="0">
                <a:latin typeface="ＭＳ Ｐゴシック" panose="020B0600070205080204" pitchFamily="50" charset="-128"/>
              </a:rPr>
              <a:t>○　完了検査時は、各部屋のメーター設置後の通水検査を行い、メーターパイロットの動作確認を徹底してください。</a:t>
            </a:r>
            <a:endParaRPr lang="en-US" altLang="ja-JP" sz="1200" dirty="0" smtClean="0">
              <a:latin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ゴシック" panose="020B0600070205080204" pitchFamily="50" charset="-128"/>
              </a:rPr>
              <a:t>○　また、</a:t>
            </a:r>
            <a:r>
              <a:rPr lang="ja-JP" altLang="en-US" sz="1200" dirty="0" smtClean="0">
                <a:latin typeface="HG丸ｺﾞｼｯｸM-PRO" panose="020F0600000000000000" pitchFamily="50" charset="-128"/>
                <a:ea typeface="HG丸ｺﾞｼｯｸM-PRO" panose="020F0600000000000000" pitchFamily="50" charset="-128"/>
              </a:rPr>
              <a:t>配管状況チェックシートなどを活用し相互チェックを実施することも</a:t>
            </a:r>
            <a:r>
              <a:rPr lang="ja-JP" altLang="en-US" sz="1200" dirty="0" smtClean="0">
                <a:latin typeface="ＭＳ Ｐゴシック" panose="020B0600070205080204" pitchFamily="50" charset="-128"/>
              </a:rPr>
              <a:t>誤配管・誤接続の防止につながります。</a:t>
            </a:r>
            <a:endParaRPr lang="en-US" altLang="ja-JP" sz="1200" dirty="0" smtClean="0">
              <a:latin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41</a:t>
            </a:fld>
            <a:endParaRPr kumimoji="1" lang="ja-JP" altLang="en-US"/>
          </a:p>
        </p:txBody>
      </p:sp>
    </p:spTree>
    <p:extLst>
      <p:ext uri="{BB962C8B-B14F-4D97-AF65-F5344CB8AC3E}">
        <p14:creationId xmlns:p14="http://schemas.microsoft.com/office/powerpoint/2010/main" val="3262202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latin typeface="ＭＳ Ｐゴシック" panose="020B0600070205080204" pitchFamily="50" charset="-128"/>
              </a:rPr>
              <a:t>○　通水確認時にも注意点として、</a:t>
            </a:r>
            <a:r>
              <a:rPr kumimoji="1" lang="ja-JP" altLang="en-US" sz="1200" dirty="0" smtClean="0">
                <a:solidFill>
                  <a:schemeClr val="bg1"/>
                </a:solidFill>
                <a:latin typeface="HG丸ｺﾞｼｯｸM-PRO" panose="020F0600000000000000" pitchFamily="50" charset="-128"/>
                <a:ea typeface="HG丸ｺﾞｼｯｸM-PRO" panose="020F0600000000000000" pitchFamily="50" charset="-128"/>
              </a:rPr>
              <a:t>完了検査時に蛇口での通水確認の際、メーターパイロットの動作</a:t>
            </a:r>
            <a:r>
              <a:rPr lang="ja-JP" altLang="en-US" sz="1200" dirty="0" smtClean="0">
                <a:solidFill>
                  <a:schemeClr val="bg1"/>
                </a:solidFill>
                <a:latin typeface="HG丸ｺﾞｼｯｸM-PRO" panose="020F0600000000000000" pitchFamily="50" charset="-128"/>
                <a:ea typeface="HG丸ｺﾞｼｯｸM-PRO" panose="020F0600000000000000" pitchFamily="50" charset="-128"/>
              </a:rPr>
              <a:t>確認</a:t>
            </a:r>
            <a:r>
              <a:rPr kumimoji="1" lang="ja-JP" altLang="en-US" sz="1200" dirty="0" smtClean="0">
                <a:solidFill>
                  <a:schemeClr val="bg1"/>
                </a:solidFill>
                <a:latin typeface="HG丸ｺﾞｼｯｸM-PRO" panose="020F0600000000000000" pitchFamily="50" charset="-128"/>
                <a:ea typeface="HG丸ｺﾞｼｯｸM-PRO" panose="020F0600000000000000" pitchFamily="50" charset="-128"/>
              </a:rPr>
              <a:t>を</a:t>
            </a:r>
            <a:r>
              <a:rPr lang="ja-JP" altLang="en-US" sz="1200" dirty="0" smtClean="0">
                <a:solidFill>
                  <a:schemeClr val="bg1"/>
                </a:solidFill>
                <a:latin typeface="HG丸ｺﾞｼｯｸM-PRO" panose="020F0600000000000000" pitchFamily="50" charset="-128"/>
                <a:ea typeface="HG丸ｺﾞｼｯｸM-PRO" panose="020F0600000000000000" pitchFamily="50" charset="-128"/>
              </a:rPr>
              <a:t>実施する。</a:t>
            </a:r>
            <a:endParaRPr lang="en-US" altLang="ja-JP" sz="1200" dirty="0" smtClean="0">
              <a:latin typeface="ＭＳ Ｐゴシック" panose="020B0600070205080204" pitchFamily="50" charset="-128"/>
            </a:endParaRPr>
          </a:p>
          <a:p>
            <a:r>
              <a:rPr lang="ja-JP" altLang="en-US" sz="1200" dirty="0" smtClean="0">
                <a:latin typeface="ＭＳ Ｐゴシック" panose="020B0600070205080204" pitchFamily="50" charset="-128"/>
              </a:rPr>
              <a:t>○　通水後、チェックシートで相互確認を実施し、適正な検査が実施された旨を報告する。　</a:t>
            </a:r>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42</a:t>
            </a:fld>
            <a:endParaRPr kumimoji="1" lang="ja-JP" altLang="en-US"/>
          </a:p>
        </p:txBody>
      </p:sp>
    </p:spTree>
    <p:extLst>
      <p:ext uri="{BB962C8B-B14F-4D97-AF65-F5344CB8AC3E}">
        <p14:creationId xmlns:p14="http://schemas.microsoft.com/office/powerpoint/2010/main" val="3598036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こちらが「水道配管状況チェックシート」です。</a:t>
            </a:r>
            <a:endParaRPr kumimoji="1" lang="en-US" altLang="ja-JP" dirty="0" smtClean="0"/>
          </a:p>
          <a:p>
            <a:r>
              <a:rPr kumimoji="1" lang="ja-JP" altLang="en-US" dirty="0" smtClean="0"/>
              <a:t>○　部屋番号、各水栓放水によるメーター経由、メーター設置（水流方向）を確認しチェックします。</a:t>
            </a:r>
            <a:endParaRPr kumimoji="1" lang="en-US" altLang="ja-JP" dirty="0" smtClean="0"/>
          </a:p>
          <a:p>
            <a:r>
              <a:rPr kumimoji="1" lang="ja-JP" altLang="en-US" dirty="0" smtClean="0"/>
              <a:t>○　確認後、給水工事受付センターに提出してください。</a:t>
            </a:r>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43</a:t>
            </a:fld>
            <a:endParaRPr kumimoji="1" lang="ja-JP" altLang="en-US"/>
          </a:p>
        </p:txBody>
      </p:sp>
    </p:spTree>
    <p:extLst>
      <p:ext uri="{BB962C8B-B14F-4D97-AF65-F5344CB8AC3E}">
        <p14:creationId xmlns:p14="http://schemas.microsoft.com/office/powerpoint/2010/main" val="3451017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誤配管の事例です。</a:t>
            </a:r>
            <a:endParaRPr kumimoji="1" lang="en-US" altLang="ja-JP" dirty="0" smtClean="0"/>
          </a:p>
          <a:p>
            <a:r>
              <a:rPr kumimoji="1" lang="ja-JP" altLang="en-US" dirty="0" smtClean="0"/>
              <a:t>○　Ａ号室のメーター二次側の配管がＢ号室のメーター二次側配管と接続された事例です。</a:t>
            </a:r>
            <a:endParaRPr kumimoji="1" lang="en-US" altLang="ja-JP" dirty="0" smtClean="0"/>
          </a:p>
          <a:p>
            <a:r>
              <a:rPr kumimoji="1" lang="ja-JP" altLang="en-US" dirty="0" smtClean="0"/>
              <a:t>○　この事例は、完了検査時の通水検査で発覚したことから、検査は中止となり再施工となりました。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44</a:t>
            </a:fld>
            <a:endParaRPr kumimoji="1" lang="ja-JP" altLang="en-US"/>
          </a:p>
        </p:txBody>
      </p:sp>
    </p:spTree>
    <p:extLst>
      <p:ext uri="{BB962C8B-B14F-4D97-AF65-F5344CB8AC3E}">
        <p14:creationId xmlns:p14="http://schemas.microsoft.com/office/powerpoint/2010/main" val="32303116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水道メーターの誤設置の事例です。</a:t>
            </a:r>
            <a:endParaRPr kumimoji="1" lang="en-US" altLang="ja-JP" dirty="0" smtClean="0"/>
          </a:p>
          <a:p>
            <a:r>
              <a:rPr kumimoji="1" lang="ja-JP" altLang="en-US" dirty="0" smtClean="0"/>
              <a:t>○　完了検査合格の後、外構工事等の都合により、無断で水道メーターを取り外し、再度設置する際に、Ａ号室のメーターとＢ号室のメーターを誤って設置してしまった事例です。</a:t>
            </a:r>
            <a:endParaRPr kumimoji="1" lang="en-US" altLang="ja-JP" dirty="0" smtClean="0"/>
          </a:p>
          <a:p>
            <a:r>
              <a:rPr kumimoji="1" lang="ja-JP" altLang="en-US" dirty="0" smtClean="0"/>
              <a:t>○　水道メーターは、水道局が料金徴収するために設置していることから、メーター設置後に支障となる場合は、水道局にご相談いただき指導を仰いでください。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45</a:t>
            </a:fld>
            <a:endParaRPr kumimoji="1" lang="ja-JP" altLang="en-US"/>
          </a:p>
        </p:txBody>
      </p:sp>
    </p:spTree>
    <p:extLst>
      <p:ext uri="{BB962C8B-B14F-4D97-AF65-F5344CB8AC3E}">
        <p14:creationId xmlns:p14="http://schemas.microsoft.com/office/powerpoint/2010/main" val="2437196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619F983B-BA9A-4029-BBF5-1E7C95CD9DFB}" type="slidenum">
              <a:rPr lang="en-US" altLang="ja-JP" smtClean="0">
                <a:latin typeface="Arial" panose="020B0604020202020204" pitchFamily="34" charset="0"/>
              </a:rPr>
              <a:pPr fontAlgn="base">
                <a:spcBef>
                  <a:spcPct val="0"/>
                </a:spcBef>
                <a:spcAft>
                  <a:spcPct val="0"/>
                </a:spcAft>
              </a:pPr>
              <a:t>46</a:t>
            </a:fld>
            <a:endParaRPr lang="en-US" altLang="ja-JP" smtClean="0">
              <a:latin typeface="Arial" panose="020B0604020202020204" pitchFamily="34" charset="0"/>
            </a:endParaRPr>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○ここからは、実際の誤接合の事故事例について説明します。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○事故例１として、他の水管との誤接合です。</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水道利用者から、「水道の水が出にくい」との通報が入り、出水不良調査のため、掘削して調査を行った結果、このお客さま宅の給水管が、市の水道管と平行して布設された他事業者の工業用水道管に誤接合されていることが判明しました。</a:t>
            </a:r>
          </a:p>
          <a:p>
            <a:pPr eaLnBrk="1" hangingPunct="1">
              <a:defRPr/>
            </a:pPr>
            <a:r>
              <a:rPr lang="ja-JP" altLang="en-US" sz="1100" dirty="0">
                <a:latin typeface="ＭＳ Ｐゴシック" panose="020B0600070205080204" pitchFamily="50" charset="-128"/>
              </a:rPr>
              <a:t>○誤接合が発生した事故原因を調査したところ、当該お客さま宅の給水装置工事を施工した</a:t>
            </a:r>
            <a:r>
              <a:rPr lang="ja-JP" altLang="en-US" sz="1100" dirty="0" smtClean="0">
                <a:latin typeface="ＭＳ Ｐゴシック" panose="020B0600070205080204" pitchFamily="50" charset="-128"/>
              </a:rPr>
              <a:t>指定事</a:t>
            </a:r>
            <a:r>
              <a:rPr lang="ja-JP" altLang="en-US" sz="1100" dirty="0">
                <a:latin typeface="ＭＳ Ｐゴシック" panose="020B0600070205080204" pitchFamily="50" charset="-128"/>
              </a:rPr>
              <a:t>業者の地下埋設物の調査不足によるものであり、事故が判明するまで、実際にお客さま宅へ工業用水道水が給水されていました。</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○この事故では、原因者となる</a:t>
            </a:r>
            <a:r>
              <a:rPr lang="ja-JP" altLang="en-US" sz="1100" dirty="0" smtClean="0">
                <a:latin typeface="ＭＳ Ｐゴシック" panose="020B0600070205080204" pitchFamily="50" charset="-128"/>
              </a:rPr>
              <a:t>指定事</a:t>
            </a:r>
            <a:r>
              <a:rPr lang="ja-JP" altLang="en-US" sz="1100" dirty="0">
                <a:latin typeface="ＭＳ Ｐゴシック" panose="020B0600070205080204" pitchFamily="50" charset="-128"/>
              </a:rPr>
              <a:t>業者に対して、給水装置工事費（市水道管への切替工事費）、水質検査費（工業用水水質検査費、水道水水質検査費）、宅内配管洗浄費（給水管洗浄工事費）等の実費請求が行われました。 </a:t>
            </a:r>
          </a:p>
          <a:p>
            <a:pPr eaLnBrk="1" hangingPunct="1">
              <a:spcBef>
                <a:spcPct val="0"/>
              </a:spcBef>
              <a:defRPr/>
            </a:pPr>
            <a:endParaRPr lang="ja-JP" altLang="en-US" sz="1100" dirty="0">
              <a:latin typeface="ＭＳ Ｐゴシック" panose="020B0600070205080204" pitchFamily="50" charset="-128"/>
            </a:endParaRP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2120318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DECFAAF7-7CFC-45AE-B48A-6CA0F9836287}" type="slidenum">
              <a:rPr lang="en-US" altLang="ja-JP" smtClean="0">
                <a:latin typeface="Arial" panose="020B0604020202020204" pitchFamily="34" charset="0"/>
              </a:rPr>
              <a:pPr fontAlgn="base">
                <a:spcBef>
                  <a:spcPct val="0"/>
                </a:spcBef>
                <a:spcAft>
                  <a:spcPct val="0"/>
                </a:spcAft>
              </a:pPr>
              <a:t>47</a:t>
            </a:fld>
            <a:endParaRPr lang="en-US" altLang="ja-JP" smtClean="0">
              <a:latin typeface="Arial" panose="020B0604020202020204" pitchFamily="34" charset="0"/>
            </a:endParaRPr>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ja-JP" altLang="en-US" sz="1100" dirty="0">
                <a:latin typeface="ＭＳ Ｐゴシック" panose="020B0600070205080204" pitchFamily="50" charset="-128"/>
              </a:rPr>
              <a:t>○事故例３として、横浜市のとある宿泊施設で、自家水源（井戸水）と水道水をブレンドした受水槽から逆流する事故のご紹介です。</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○水道メーターの検針員が水量の異常からの異変に気付き、水道事業者が現地にて原因確認を実施したところ、井戸水と水道水がブレンドされた受水槽からの飲用以外の供給管と、</a:t>
            </a:r>
          </a:p>
          <a:p>
            <a:pPr eaLnBrk="1" hangingPunct="1">
              <a:defRPr/>
            </a:pPr>
            <a:r>
              <a:rPr lang="ja-JP" altLang="en-US" sz="1100" dirty="0">
                <a:latin typeface="ＭＳ Ｐゴシック" panose="020B0600070205080204" pitchFamily="50" charset="-128"/>
              </a:rPr>
              <a:t>○水道メーター二次側の直近の給水管が無届工事で接続されており、バルブにて閉栓されていました。</a:t>
            </a:r>
          </a:p>
          <a:p>
            <a:pPr eaLnBrk="1" hangingPunct="1">
              <a:defRPr/>
            </a:pPr>
            <a:r>
              <a:rPr lang="ja-JP" altLang="en-US" sz="1100" dirty="0">
                <a:latin typeface="ＭＳ Ｐゴシック" panose="020B0600070205080204" pitchFamily="50" charset="-128"/>
              </a:rPr>
              <a:t>○しかし、受水槽の清掃・点検を実施した工事事業者が、誤って開栓してしまい、給水ポンプにて加圧された飲用以外の水が配水管の水圧より高くなり逆流しました。</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○水道事業者は、直ちに宿泊施設への給水停止を行うとともに、誤接合箇所の切り離し工事を命令し、実施するまで給水停止としました。</a:t>
            </a: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794760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DECFAAF7-7CFC-45AE-B48A-6CA0F9836287}" type="slidenum">
              <a:rPr lang="en-US" altLang="ja-JP" smtClean="0">
                <a:latin typeface="Arial" panose="020B0604020202020204" pitchFamily="34" charset="0"/>
              </a:rPr>
              <a:pPr fontAlgn="base">
                <a:spcBef>
                  <a:spcPct val="0"/>
                </a:spcBef>
                <a:spcAft>
                  <a:spcPct val="0"/>
                </a:spcAft>
              </a:pPr>
              <a:t>48</a:t>
            </a:fld>
            <a:endParaRPr lang="en-US" altLang="ja-JP" smtClean="0">
              <a:latin typeface="Arial" panose="020B0604020202020204" pitchFamily="34" charset="0"/>
            </a:endParaRPr>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ja-JP" altLang="en-US" sz="1100" dirty="0">
                <a:latin typeface="ＭＳ Ｐゴシック" panose="020B0600070205080204" pitchFamily="50" charset="-128"/>
              </a:rPr>
              <a:t>○事故例３として水道水に冷却水（油分を含む）が混入する事故です。</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○水道利用者からの通報に基づき、水道事業者が現地にて原因確認を実施したところ、工場内で冷却設備と上水道が誤接合されている箇所を発見しました。</a:t>
            </a:r>
          </a:p>
          <a:p>
            <a:pPr eaLnBrk="1" hangingPunct="1">
              <a:defRPr/>
            </a:pPr>
            <a:r>
              <a:rPr lang="ja-JP" altLang="en-US" sz="1100" dirty="0">
                <a:latin typeface="ＭＳ Ｐゴシック" panose="020B0600070205080204" pitchFamily="50" charset="-128"/>
              </a:rPr>
              <a:t>○工場内の給水工事は無届工事で、誤接合配管は冷却設備の導入当時から行われていました。</a:t>
            </a:r>
          </a:p>
          <a:p>
            <a:pPr eaLnBrk="1" hangingPunct="1">
              <a:defRPr/>
            </a:pPr>
            <a:r>
              <a:rPr lang="ja-JP" altLang="en-US" sz="1100" dirty="0">
                <a:latin typeface="ＭＳ Ｐゴシック" panose="020B0600070205080204" pitchFamily="50" charset="-128"/>
              </a:rPr>
              <a:t>○水道事業者は、直ちに、工場への給水停止を行うとともに、工場内の配管ルートの確認、誤接合箇所の切り離しを行いました。</a:t>
            </a:r>
          </a:p>
          <a:p>
            <a:pPr eaLnBrk="1" hangingPunct="1">
              <a:defRPr/>
            </a:pPr>
            <a:r>
              <a:rPr lang="ja-JP" altLang="en-US" sz="1100" dirty="0">
                <a:latin typeface="ＭＳ Ｐゴシック" panose="020B0600070205080204" pitchFamily="50" charset="-128"/>
              </a:rPr>
              <a:t>○今回の事故による影響戸数は</a:t>
            </a:r>
            <a:r>
              <a:rPr lang="en-US" altLang="ja-JP" sz="1100" dirty="0">
                <a:latin typeface="ＭＳ Ｐゴシック" panose="020B0600070205080204" pitchFamily="50" charset="-128"/>
              </a:rPr>
              <a:t>382</a:t>
            </a:r>
            <a:r>
              <a:rPr lang="ja-JP" altLang="en-US" sz="1100" dirty="0">
                <a:latin typeface="ＭＳ Ｐゴシック" panose="020B0600070205080204" pitchFamily="50" charset="-128"/>
              </a:rPr>
              <a:t>戸におよび、冷却水に含まれていた油分の除去に</a:t>
            </a:r>
            <a:r>
              <a:rPr lang="en-US" altLang="ja-JP" sz="1100" dirty="0">
                <a:latin typeface="ＭＳ Ｐゴシック" panose="020B0600070205080204" pitchFamily="50" charset="-128"/>
              </a:rPr>
              <a:t>12</a:t>
            </a:r>
            <a:r>
              <a:rPr lang="ja-JP" altLang="en-US" sz="1100" dirty="0">
                <a:latin typeface="ＭＳ Ｐゴシック" panose="020B0600070205080204" pitchFamily="50" charset="-128"/>
              </a:rPr>
              <a:t>日間を要しました。事故原因者に対し、排水費（除去に要した水量）、水質検査費（油分定量分析、水道法検査等）等の実費分の請求が行われました。 </a:t>
            </a:r>
          </a:p>
          <a:p>
            <a:pPr eaLnBrk="1" hangingPunct="1">
              <a:spcBef>
                <a:spcPct val="0"/>
              </a:spcBef>
              <a:defRPr/>
            </a:pPr>
            <a:endParaRPr lang="ja-JP" altLang="en-US" sz="1100" dirty="0">
              <a:latin typeface="ＭＳ Ｐゴシック" panose="020B0600070205080204" pitchFamily="50" charset="-128"/>
            </a:endParaRP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36412168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9C418BDB-504B-43A5-97CC-B3613085FB1B}" type="slidenum">
              <a:rPr lang="en-US" altLang="ja-JP" smtClean="0">
                <a:latin typeface="Arial" panose="020B0604020202020204" pitchFamily="34" charset="0"/>
              </a:rPr>
              <a:pPr fontAlgn="base">
                <a:spcBef>
                  <a:spcPct val="0"/>
                </a:spcBef>
                <a:spcAft>
                  <a:spcPct val="0"/>
                </a:spcAft>
              </a:pPr>
              <a:t>49</a:t>
            </a:fld>
            <a:endParaRPr lang="en-US" altLang="ja-JP" smtClean="0">
              <a:latin typeface="Arial" panose="020B0604020202020204" pitchFamily="34" charset="0"/>
            </a:endParaRPr>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○誤接合については、水道法施行令第</a:t>
            </a:r>
            <a:r>
              <a:rPr lang="en-US" altLang="ja-JP" sz="1100" dirty="0">
                <a:latin typeface="ＭＳ Ｐゴシック" panose="020B0600070205080204" pitchFamily="50" charset="-128"/>
              </a:rPr>
              <a:t>6</a:t>
            </a:r>
            <a:r>
              <a:rPr lang="ja-JP" altLang="en-US" sz="1100" dirty="0">
                <a:latin typeface="ＭＳ Ｐゴシック" panose="020B0600070205080204" pitchFamily="50" charset="-128"/>
              </a:rPr>
              <a:t>条第</a:t>
            </a:r>
            <a:r>
              <a:rPr lang="en-US" altLang="ja-JP" sz="1100" dirty="0">
                <a:latin typeface="ＭＳ Ｐゴシック" panose="020B0600070205080204" pitchFamily="50" charset="-128"/>
              </a:rPr>
              <a:t>1</a:t>
            </a:r>
            <a:r>
              <a:rPr lang="ja-JP" altLang="en-US" sz="1100" dirty="0">
                <a:latin typeface="ＭＳ Ｐゴシック" panose="020B0600070205080204" pitchFamily="50" charset="-128"/>
              </a:rPr>
              <a:t>項第</a:t>
            </a:r>
            <a:r>
              <a:rPr lang="en-US" altLang="ja-JP" sz="1100" dirty="0">
                <a:latin typeface="ＭＳ Ｐゴシック" panose="020B0600070205080204" pitchFamily="50" charset="-128"/>
              </a:rPr>
              <a:t>6</a:t>
            </a:r>
            <a:r>
              <a:rPr lang="ja-JP" altLang="en-US" sz="1100" dirty="0">
                <a:latin typeface="ＭＳ Ｐゴシック" panose="020B0600070205080204" pitchFamily="50" charset="-128"/>
              </a:rPr>
              <a:t>号に、「当該給水装置以外の水管その他の設備に直接連結されていないこと」と定められております。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○ここでいう「給水装置以外の水管」とは、工業用水道、井戸水、農業用水道、温泉、雨水等の貯留水、薬品関係など上水道以外の配管のほか、上水道の受水槽以下の配管も含まれております。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○誤接合は、汚染された水が配水管に逆流すると、当該給水装置はもとより、他の多くの給水装置にまで衛生上の危険を及ぼすおそれがあるため、絶対に避けなければなりません。</a:t>
            </a:r>
          </a:p>
          <a:p>
            <a:pPr eaLnBrk="1" hangingPunct="1">
              <a:spcBef>
                <a:spcPct val="0"/>
              </a:spcBef>
              <a:defRPr/>
            </a:pPr>
            <a:endParaRPr lang="ja-JP" altLang="en-US" sz="1100" dirty="0">
              <a:latin typeface="ＭＳ Ｐゴシック" panose="020B0600070205080204" pitchFamily="50" charset="-128"/>
            </a:endParaRP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38402830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49F9E8F-01EF-4FB6-AA42-30EB311F8D51}" type="slidenum">
              <a:rPr lang="en-US" altLang="ja-JP" smtClean="0">
                <a:latin typeface="Arial" panose="020B0604020202020204" pitchFamily="34" charset="0"/>
              </a:rPr>
              <a:pPr fontAlgn="base">
                <a:spcBef>
                  <a:spcPct val="0"/>
                </a:spcBef>
                <a:spcAft>
                  <a:spcPct val="0"/>
                </a:spcAft>
              </a:pPr>
              <a:t>50</a:t>
            </a:fld>
            <a:endParaRPr lang="en-US" altLang="ja-JP" smtClean="0">
              <a:latin typeface="Arial" panose="020B0604020202020204" pitchFamily="34"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ja-JP" altLang="en-US" sz="1100" dirty="0">
                <a:latin typeface="ＭＳ Ｐゴシック" panose="020B0600070205080204" pitchFamily="50" charset="-128"/>
              </a:rPr>
              <a:t>○これまでも、厚生労働省健康局水道課長通知等により、誤接合防止のための対応の再徹底など通知されています。</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○しかしながら、依然として、クロスコネクションに係る事故が相次いで発生しています。</a:t>
            </a:r>
          </a:p>
          <a:p>
            <a:pPr eaLnBrk="1" hangingPunct="1">
              <a:defRPr/>
            </a:pPr>
            <a:r>
              <a:rPr lang="ja-JP" altLang="en-US" sz="1100" dirty="0">
                <a:latin typeface="ＭＳ Ｐゴシック" panose="020B0600070205080204" pitchFamily="50" charset="-128"/>
              </a:rPr>
              <a:t>○このような事故を防止するため、その他水管の埋設状況、管外面の水道用管表示テープ（青色）を確認や、</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○特に工事での残留塩素量の確認が極めて有効な方法であることから、分岐後や工事完了後の確認が重要です。</a:t>
            </a:r>
          </a:p>
          <a:p>
            <a:pPr eaLnBrk="1" hangingPunct="1">
              <a:spcBef>
                <a:spcPct val="0"/>
              </a:spcBef>
              <a:defRPr/>
            </a:pPr>
            <a:endParaRPr lang="ja-JP" altLang="en-US" sz="1100" dirty="0">
              <a:latin typeface="ＭＳ Ｐゴシック" panose="020B0600070205080204" pitchFamily="50" charset="-128"/>
            </a:endParaRPr>
          </a:p>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420574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6360824A-E7B5-4672-8BD5-711C9729A1CD}" type="slidenum">
              <a:rPr lang="en-US" altLang="ja-JP" smtClean="0">
                <a:latin typeface="Arial" panose="020B0604020202020204" pitchFamily="34" charset="0"/>
              </a:rPr>
              <a:pPr fontAlgn="base">
                <a:spcBef>
                  <a:spcPct val="0"/>
                </a:spcBef>
                <a:spcAft>
                  <a:spcPct val="0"/>
                </a:spcAft>
              </a:pPr>
              <a:t>5</a:t>
            </a:fld>
            <a:endParaRPr lang="en-US" altLang="ja-JP" smtClean="0">
              <a:latin typeface="Arial" panose="020B060402020202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smtClean="0">
                <a:latin typeface="ＭＳ Ｐゴシック" panose="020B0600070205080204" pitchFamily="50" charset="-128"/>
              </a:rPr>
              <a:t>○</a:t>
            </a:r>
            <a:r>
              <a:rPr lang="ja-JP" altLang="en-US" sz="1100" dirty="0">
                <a:latin typeface="ＭＳ Ｐゴシック" panose="020B0600070205080204" pitchFamily="50" charset="-128"/>
              </a:rPr>
              <a:t>事業所ごとに給水装置工事主任技術者を配置。</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○主任技術者の選任、解任について水道事業者へ届出。</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○指定事項の変更、事業を廃止、休止、再開の届出。</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○事業運営の基準が、水道法</a:t>
            </a:r>
            <a:r>
              <a:rPr lang="en-US" altLang="ja-JP" sz="1100" dirty="0">
                <a:latin typeface="ＭＳ Ｐゴシック" panose="020B0600070205080204" pitchFamily="50" charset="-128"/>
              </a:rPr>
              <a:t>25</a:t>
            </a:r>
            <a:r>
              <a:rPr lang="ja-JP" altLang="en-US" sz="1100" dirty="0">
                <a:latin typeface="ＭＳ Ｐゴシック" panose="020B0600070205080204" pitchFamily="50" charset="-128"/>
              </a:rPr>
              <a:t>条の</a:t>
            </a:r>
            <a:r>
              <a:rPr lang="en-US" altLang="ja-JP" sz="1100" dirty="0">
                <a:latin typeface="ＭＳ Ｐゴシック" panose="020B0600070205080204" pitchFamily="50" charset="-128"/>
              </a:rPr>
              <a:t>8</a:t>
            </a:r>
            <a:r>
              <a:rPr lang="ja-JP" altLang="en-US" sz="1100" dirty="0">
                <a:latin typeface="ＭＳ Ｐゴシック" panose="020B0600070205080204" pitchFamily="50" charset="-128"/>
              </a:rPr>
              <a:t>及び同法施行規則</a:t>
            </a:r>
            <a:r>
              <a:rPr lang="en-US" altLang="ja-JP" sz="1100" dirty="0">
                <a:latin typeface="ＭＳ Ｐゴシック" panose="020B0600070205080204" pitchFamily="50" charset="-128"/>
              </a:rPr>
              <a:t>36</a:t>
            </a:r>
            <a:r>
              <a:rPr lang="ja-JP" altLang="en-US" sz="1100" dirty="0">
                <a:latin typeface="ＭＳ Ｐゴシック" panose="020B0600070205080204" pitchFamily="50" charset="-128"/>
              </a:rPr>
              <a:t>条に規定。適正な給水装置工事の事業の運営に努める。</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○上記法令等に違反した場合、水道事業者は</a:t>
            </a:r>
            <a:r>
              <a:rPr lang="ja-JP" altLang="en-US" sz="1100" dirty="0" smtClean="0">
                <a:latin typeface="ＭＳ Ｐゴシック" panose="020B0600070205080204" pitchFamily="50" charset="-128"/>
              </a:rPr>
              <a:t>指定給水装置工事事業者（以下「指定事業者」という。）の</a:t>
            </a:r>
            <a:r>
              <a:rPr lang="ja-JP" altLang="en-US" sz="1100" dirty="0">
                <a:latin typeface="ＭＳ Ｐゴシック" panose="020B0600070205080204" pitchFamily="50" charset="-128"/>
              </a:rPr>
              <a:t>指定を取り消すことができる。</a:t>
            </a:r>
            <a:endParaRPr lang="en-US" altLang="ja-JP" sz="1100" dirty="0">
              <a:latin typeface="ＭＳ Ｐゴシック" panose="020B0600070205080204" pitchFamily="50" charset="-128"/>
            </a:endParaRPr>
          </a:p>
          <a:p>
            <a:pPr eaLnBrk="1" hangingPunct="1">
              <a:spcBef>
                <a:spcPct val="0"/>
              </a:spcBef>
              <a:defRPr/>
            </a:pPr>
            <a:endParaRPr lang="ja-JP" altLang="en-US" sz="1400" dirty="0">
              <a:latin typeface="ＭＳ Ｐゴシック" panose="020B0600070205080204" pitchFamily="50" charset="-128"/>
            </a:endParaRPr>
          </a:p>
          <a:p>
            <a:pPr eaLnBrk="1" hangingPunct="1">
              <a:spcBef>
                <a:spcPct val="0"/>
              </a:spcBef>
              <a:defRPr/>
            </a:pPr>
            <a:r>
              <a:rPr lang="ja-JP" altLang="en-US" sz="1400" dirty="0" smtClean="0">
                <a:ea typeface="ＭＳ ゴシック" panose="020B0609070205080204" pitchFamily="49" charset="-128"/>
              </a:rPr>
              <a:t>とされています。</a:t>
            </a: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3456580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横浜市内で施工をされる給水装置工事について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51</a:t>
            </a:fld>
            <a:endParaRPr kumimoji="1" lang="ja-JP" altLang="en-US"/>
          </a:p>
        </p:txBody>
      </p:sp>
    </p:spTree>
    <p:extLst>
      <p:ext uri="{BB962C8B-B14F-4D97-AF65-F5344CB8AC3E}">
        <p14:creationId xmlns:p14="http://schemas.microsoft.com/office/powerpoint/2010/main" val="38666165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2508250" y="1082675"/>
            <a:ext cx="9671050" cy="5440363"/>
          </a:xfrm>
          <a:ln/>
        </p:spPr>
      </p:sp>
      <p:sp>
        <p:nvSpPr>
          <p:cNvPr id="102403" name="Rectangle 3"/>
          <p:cNvSpPr>
            <a:spLocks noGrp="1" noChangeArrowheads="1"/>
          </p:cNvSpPr>
          <p:nvPr>
            <p:ph type="body" idx="1"/>
          </p:nvPr>
        </p:nvSpPr>
        <p:spPr>
          <a:xfrm>
            <a:off x="621032" y="6882441"/>
            <a:ext cx="3413495" cy="6528245"/>
          </a:xfrm>
          <a:noFill/>
        </p:spPr>
        <p:txBody>
          <a:bodyPr/>
          <a:lstStyle/>
          <a:p>
            <a:pPr eaLnBrk="1" hangingPunct="1"/>
            <a:r>
              <a:rPr lang="ja-JP" altLang="en-US" dirty="0" smtClean="0"/>
              <a:t>最後に、本日のまとめとさせていただきます。</a:t>
            </a:r>
            <a:endParaRPr lang="en-US" altLang="ja-JP" dirty="0" smtClean="0"/>
          </a:p>
          <a:p>
            <a:pPr eaLnBrk="1" hangingPunct="1"/>
            <a:r>
              <a:rPr lang="ja-JP" altLang="en-US" dirty="0" smtClean="0"/>
              <a:t>お客さまに安全でおいしい水を供給するには、給水装置に係るすべての関係者が、共通の認識をもつことが必要であることを示しています。</a:t>
            </a:r>
            <a:endParaRPr lang="en-US" altLang="ja-JP" dirty="0" smtClean="0"/>
          </a:p>
          <a:p>
            <a:pPr eaLnBrk="1" hangingPunct="1"/>
            <a:r>
              <a:rPr lang="ja-JP" altLang="en-US" dirty="0" smtClean="0"/>
              <a:t>ここでは、水道事業者、国、工事事業者の取組みですが、それ以外にも給水用具を製造しているメーカーや第三者認証機関等の方々も、</a:t>
            </a:r>
            <a:endParaRPr lang="en-US" altLang="ja-JP" dirty="0" smtClean="0"/>
          </a:p>
          <a:p>
            <a:pPr eaLnBrk="1" hangingPunct="1"/>
            <a:r>
              <a:rPr lang="ja-JP" altLang="en-US" dirty="0" smtClean="0"/>
              <a:t>同じ認識をもって取り組むことが重要であると考えます。</a:t>
            </a:r>
            <a:endParaRPr lang="en-US" altLang="ja-JP" dirty="0" smtClean="0"/>
          </a:p>
          <a:p>
            <a:pPr eaLnBrk="1" hangingPunct="1"/>
            <a:r>
              <a:rPr lang="ja-JP" altLang="en-US" dirty="0" smtClean="0"/>
              <a:t>ただし、図の中心にあるお客さまに維持管理の責任があるという認識をしていただけるよう、水道事業体として広報等していく必要があると考えておりますが、</a:t>
            </a:r>
            <a:endParaRPr lang="en-US" altLang="ja-JP" dirty="0" smtClean="0"/>
          </a:p>
          <a:p>
            <a:pPr eaLnBrk="1" hangingPunct="1"/>
            <a:r>
              <a:rPr lang="ja-JP" altLang="en-US" dirty="0" smtClean="0"/>
              <a:t>指定事業者のみなさまのご協力をお願いいたします。</a:t>
            </a:r>
            <a:endParaRPr lang="ja-JP" altLang="ja-JP" dirty="0" smtClean="0"/>
          </a:p>
        </p:txBody>
      </p:sp>
    </p:spTree>
    <p:extLst>
      <p:ext uri="{BB962C8B-B14F-4D97-AF65-F5344CB8AC3E}">
        <p14:creationId xmlns:p14="http://schemas.microsoft.com/office/powerpoint/2010/main" val="3679300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923" eaLnBrk="0" hangingPunct="0">
              <a:spcBef>
                <a:spcPct val="30000"/>
              </a:spcBef>
              <a:defRPr kumimoji="1" sz="1200">
                <a:solidFill>
                  <a:schemeClr val="tx1"/>
                </a:solidFill>
                <a:latin typeface="Times New Roman" pitchFamily="18" charset="0"/>
                <a:ea typeface="ＭＳ Ｐ明朝" pitchFamily="18" charset="-128"/>
              </a:defRPr>
            </a:lvl1pPr>
            <a:lvl2pPr marL="741810" indent="-285312" defTabSz="920923" eaLnBrk="0" hangingPunct="0">
              <a:spcBef>
                <a:spcPct val="30000"/>
              </a:spcBef>
              <a:defRPr kumimoji="1" sz="1200">
                <a:solidFill>
                  <a:schemeClr val="tx1"/>
                </a:solidFill>
                <a:latin typeface="Times New Roman" pitchFamily="18" charset="0"/>
                <a:ea typeface="ＭＳ Ｐ明朝" pitchFamily="18" charset="-128"/>
              </a:defRPr>
            </a:lvl2pPr>
            <a:lvl3pPr marL="1141246" indent="-228249" defTabSz="920923" eaLnBrk="0" hangingPunct="0">
              <a:spcBef>
                <a:spcPct val="30000"/>
              </a:spcBef>
              <a:defRPr kumimoji="1" sz="1200">
                <a:solidFill>
                  <a:schemeClr val="tx1"/>
                </a:solidFill>
                <a:latin typeface="Times New Roman" pitchFamily="18" charset="0"/>
                <a:ea typeface="ＭＳ Ｐ明朝" pitchFamily="18" charset="-128"/>
              </a:defRPr>
            </a:lvl3pPr>
            <a:lvl4pPr marL="1597745" indent="-228249" defTabSz="920923" eaLnBrk="0" hangingPunct="0">
              <a:spcBef>
                <a:spcPct val="30000"/>
              </a:spcBef>
              <a:defRPr kumimoji="1" sz="1200">
                <a:solidFill>
                  <a:schemeClr val="tx1"/>
                </a:solidFill>
                <a:latin typeface="Times New Roman" pitchFamily="18" charset="0"/>
                <a:ea typeface="ＭＳ Ｐ明朝" pitchFamily="18" charset="-128"/>
              </a:defRPr>
            </a:lvl4pPr>
            <a:lvl5pPr marL="2054243" indent="-228249" defTabSz="920923" eaLnBrk="0" hangingPunct="0">
              <a:spcBef>
                <a:spcPct val="30000"/>
              </a:spcBef>
              <a:defRPr kumimoji="1" sz="1200">
                <a:solidFill>
                  <a:schemeClr val="tx1"/>
                </a:solidFill>
                <a:latin typeface="Times New Roman" pitchFamily="18" charset="0"/>
                <a:ea typeface="ＭＳ Ｐ明朝" pitchFamily="18" charset="-128"/>
              </a:defRPr>
            </a:lvl5pPr>
            <a:lvl6pPr marL="2510741" indent="-228249" defTabSz="92092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67240" indent="-228249" defTabSz="92092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3738" indent="-228249" defTabSz="92092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0237" indent="-228249" defTabSz="92092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5B752144-833F-4573-B5EC-67C12ADAAF1D}" type="slidenum">
              <a:rPr lang="en-US" altLang="ja-JP" smtClean="0">
                <a:ea typeface="ＭＳ Ｐゴシック" pitchFamily="50" charset="-128"/>
              </a:rPr>
              <a:pPr eaLnBrk="1" hangingPunct="1">
                <a:spcBef>
                  <a:spcPct val="0"/>
                </a:spcBef>
              </a:pPr>
              <a:t>53</a:t>
            </a:fld>
            <a:endParaRPr lang="en-US" altLang="ja-JP" smtClean="0">
              <a:ea typeface="ＭＳ Ｐゴシック" pitchFamily="50"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■以上を持ちまして、講習を終了とさせていただきます。ご清聴ありがとうございました。</a:t>
            </a:r>
            <a:endParaRPr lang="ja-JP" altLang="ja-JP" dirty="0" smtClean="0"/>
          </a:p>
        </p:txBody>
      </p:sp>
    </p:spTree>
    <p:extLst>
      <p:ext uri="{BB962C8B-B14F-4D97-AF65-F5344CB8AC3E}">
        <p14:creationId xmlns:p14="http://schemas.microsoft.com/office/powerpoint/2010/main" val="263956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54CA0DEB-95B0-45D8-BC99-10E9B97E4937}" type="slidenum">
              <a:rPr lang="en-US" altLang="ja-JP" smtClean="0">
                <a:latin typeface="Arial" panose="020B0604020202020204" pitchFamily="34" charset="0"/>
              </a:rPr>
              <a:pPr fontAlgn="base">
                <a:spcBef>
                  <a:spcPct val="0"/>
                </a:spcBef>
                <a:spcAft>
                  <a:spcPct val="0"/>
                </a:spcAft>
              </a:pPr>
              <a:t>6</a:t>
            </a:fld>
            <a:endParaRPr lang="en-US" altLang="ja-JP" smtClean="0">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○水道法施行規則第</a:t>
            </a:r>
            <a:r>
              <a:rPr lang="en-US" altLang="ja-JP" sz="1100" dirty="0">
                <a:latin typeface="ＭＳ Ｐゴシック" panose="020B0600070205080204" pitchFamily="50" charset="-128"/>
              </a:rPr>
              <a:t>36</a:t>
            </a:r>
            <a:r>
              <a:rPr lang="ja-JP" altLang="en-US" sz="1100" dirty="0">
                <a:latin typeface="ＭＳ Ｐゴシック" panose="020B0600070205080204" pitchFamily="50" charset="-128"/>
              </a:rPr>
              <a:t>条の事業運営の基準では、以下の基準が定められており、なかでも②と④については、更新の際に確認させていただいた事項と</a:t>
            </a:r>
            <a:r>
              <a:rPr lang="ja-JP" altLang="en-US" sz="1100" dirty="0" smtClean="0">
                <a:latin typeface="ＭＳ Ｐゴシック" panose="020B0600070205080204" pitchFamily="50" charset="-128"/>
              </a:rPr>
              <a:t>なります。</a:t>
            </a:r>
            <a:endParaRPr lang="en-US" altLang="ja-JP" sz="1100" dirty="0">
              <a:latin typeface="ＭＳ Ｐゴシック" panose="020B0600070205080204" pitchFamily="50" charset="-128"/>
            </a:endParaRPr>
          </a:p>
          <a:p>
            <a:pPr eaLnBrk="1" hangingPunct="1">
              <a:spcBef>
                <a:spcPct val="0"/>
              </a:spcBef>
              <a:defRPr/>
            </a:pP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○②配水管から分岐して給水管を設ける工事及び給水装置の配水管への取付口から水道メーターまでの工事を施行する場合において、</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適切に作業を行うことができる技能を有する者を配置すること</a:t>
            </a:r>
            <a:endParaRPr lang="en-US" altLang="ja-JP" sz="1100" dirty="0">
              <a:latin typeface="ＭＳ Ｐゴシック" panose="020B0600070205080204" pitchFamily="50" charset="-128"/>
            </a:endParaRPr>
          </a:p>
          <a:p>
            <a:pPr eaLnBrk="1" hangingPunct="1">
              <a:spcBef>
                <a:spcPct val="0"/>
              </a:spcBef>
              <a:defRPr/>
            </a:pP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○④給水装置工事主任技術者やその他の工事従事者の施行技術の向上のために、研修の機会を確保するよう努めること</a:t>
            </a:r>
            <a:endParaRPr lang="en-US" altLang="ja-JP" sz="1100" dirty="0">
              <a:latin typeface="ＭＳ Ｐゴシック" panose="020B0600070205080204" pitchFamily="50" charset="-128"/>
            </a:endParaRPr>
          </a:p>
          <a:p>
            <a:pPr eaLnBrk="1" hangingPunct="1">
              <a:spcBef>
                <a:spcPct val="0"/>
              </a:spcBef>
              <a:defRPr/>
            </a:pPr>
            <a:endParaRPr lang="en-US" altLang="ja-JP" sz="1100" dirty="0">
              <a:latin typeface="ＭＳ Ｐゴシック" panose="020B0600070205080204" pitchFamily="50" charset="-128"/>
            </a:endParaRPr>
          </a:p>
          <a:p>
            <a:pPr eaLnBrk="1" hangingPunct="1">
              <a:spcBef>
                <a:spcPct val="0"/>
              </a:spcBef>
              <a:defRPr/>
            </a:pPr>
            <a:r>
              <a:rPr lang="ja-JP" altLang="en-US" sz="1400" dirty="0">
                <a:latin typeface="ＭＳ Ｐゴシック" panose="020B0600070205080204" pitchFamily="50" charset="-128"/>
              </a:rPr>
              <a:t>以上の２項目を特に重視して対応していただくことを横浜市水道局で確認させていただきました。</a:t>
            </a:r>
          </a:p>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56180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CFE504D8-97DC-4FAB-B1B5-BD86F39BB114}" type="slidenum">
              <a:rPr lang="en-US" altLang="ja-JP" smtClean="0">
                <a:latin typeface="Arial" panose="020B0604020202020204" pitchFamily="34" charset="0"/>
              </a:rPr>
              <a:pPr fontAlgn="base">
                <a:spcBef>
                  <a:spcPct val="0"/>
                </a:spcBef>
                <a:spcAft>
                  <a:spcPct val="0"/>
                </a:spcAft>
              </a:pPr>
              <a:t>7</a:t>
            </a:fld>
            <a:endParaRPr lang="en-US" altLang="ja-JP" smtClean="0">
              <a:latin typeface="Arial" panose="020B060402020202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○給水装置工事主任技術者の職務も法令に４つ規定されて</a:t>
            </a:r>
            <a:r>
              <a:rPr lang="ja-JP" altLang="en-US" sz="1100" dirty="0" smtClean="0">
                <a:latin typeface="ＭＳ Ｐゴシック" panose="020B0600070205080204" pitchFamily="50" charset="-128"/>
              </a:rPr>
              <a:t>います。</a:t>
            </a:r>
            <a:endParaRPr lang="en-US" altLang="ja-JP" sz="1100" dirty="0">
              <a:latin typeface="ＭＳ Ｐゴシック" panose="020B0600070205080204" pitchFamily="50" charset="-128"/>
            </a:endParaRPr>
          </a:p>
          <a:p>
            <a:pPr eaLnBrk="1" hangingPunct="1">
              <a:spcBef>
                <a:spcPct val="0"/>
              </a:spcBef>
              <a:defRPr/>
            </a:pP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○一つ目は、給水装置工事に関する技術上の管理</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○二つ目は、給水装置工事に従事する者の技術上の指導監督</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○三つ目は、構造及び材質に適合していることの確認</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○四つ目は、工事に関する水道事業者との連絡調整</a:t>
            </a:r>
          </a:p>
          <a:p>
            <a:pPr eaLnBrk="1" hangingPunct="1">
              <a:spcBef>
                <a:spcPct val="0"/>
              </a:spcBef>
              <a:defRPr/>
            </a:pPr>
            <a:r>
              <a:rPr lang="ja-JP" altLang="en-US" sz="1100" dirty="0">
                <a:latin typeface="ＭＳ Ｐゴシック" panose="020B0600070205080204" pitchFamily="50" charset="-128"/>
              </a:rPr>
              <a:t>○要約すると、給水装置工事主任技術者は、給水装置が構造及び材質の基準に適合するよう確実に工事を施行するため、給水装置工事の調査、計画、施工、検査といった一連の工事の過程全体について技術上の統括・管理を行うとともに、給水装置工事に従事する者の指導監督などを行う者とされて</a:t>
            </a:r>
            <a:r>
              <a:rPr lang="ja-JP" altLang="en-US" sz="1100" dirty="0" smtClean="0">
                <a:latin typeface="ＭＳ Ｐゴシック" panose="020B0600070205080204" pitchFamily="50" charset="-128"/>
              </a:rPr>
              <a:t>います。</a:t>
            </a:r>
            <a:endParaRPr lang="en-US" altLang="ja-JP" sz="1100" dirty="0">
              <a:latin typeface="ＭＳ Ｐゴシック" panose="020B0600070205080204" pitchFamily="50" charset="-128"/>
            </a:endParaRPr>
          </a:p>
        </p:txBody>
      </p:sp>
    </p:spTree>
    <p:extLst>
      <p:ext uri="{BB962C8B-B14F-4D97-AF65-F5344CB8AC3E}">
        <p14:creationId xmlns:p14="http://schemas.microsoft.com/office/powerpoint/2010/main" val="1438516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3DEAE7C3-C8A2-424C-8833-2DC62A6D3397}" type="slidenum">
              <a:rPr lang="en-US" altLang="ja-JP" smtClean="0">
                <a:latin typeface="Arial" panose="020B0604020202020204" pitchFamily="34" charset="0"/>
              </a:rPr>
              <a:pPr fontAlgn="base">
                <a:spcBef>
                  <a:spcPct val="0"/>
                </a:spcBef>
                <a:spcAft>
                  <a:spcPct val="0"/>
                </a:spcAft>
              </a:pPr>
              <a:t>8</a:t>
            </a:fld>
            <a:endParaRPr lang="en-US" altLang="ja-JP" smtClean="0">
              <a:latin typeface="Arial" panose="020B060402020202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○構造及び材質基準の基本的な考え方です。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給水装置は、水道局の配水管と直接接続していることから、給水装置工事の施工が適切でなかったり、構造や材質に不備があった場合には、当局の配水管などの水道施設の管理に重大な影響を及ぼすおそれがある。</a:t>
            </a:r>
          </a:p>
          <a:p>
            <a:pPr eaLnBrk="1" hangingPunct="1">
              <a:spcBef>
                <a:spcPct val="0"/>
              </a:spcBef>
              <a:defRPr/>
            </a:pPr>
            <a:r>
              <a:rPr lang="ja-JP" altLang="en-US" sz="1100" dirty="0">
                <a:latin typeface="ＭＳ Ｐゴシック" panose="020B0600070205080204" pitchFamily="50" charset="-128"/>
              </a:rPr>
              <a:t>○その場合、お客さまに安全で良質な水が供給できなくなる。万一、汚染水や有害物質が配水管に逆流した場合には、付近一帯に重大な水質事故を招くこととなる。</a:t>
            </a:r>
          </a:p>
          <a:p>
            <a:pPr eaLnBrk="1" hangingPunct="1">
              <a:spcBef>
                <a:spcPct val="0"/>
              </a:spcBef>
              <a:defRPr/>
            </a:pPr>
            <a:r>
              <a:rPr lang="ja-JP" altLang="en-US" sz="1100" dirty="0">
                <a:latin typeface="ＭＳ Ｐゴシック" panose="020B0600070205080204" pitchFamily="50" charset="-128"/>
              </a:rPr>
              <a:t>○これらのことから、水道法第１６条において、「給水装置の構造及び材質が、政令に定める基準に適合していないときは、その者の給水契約の申込みを拒み、又はその者の給水装置をその基準に適合させるまでの間、給水を停止できる。」と規定。</a:t>
            </a:r>
          </a:p>
          <a:p>
            <a:pPr eaLnBrk="1" hangingPunct="1">
              <a:spcBef>
                <a:spcPct val="0"/>
              </a:spcBef>
              <a:defRPr/>
            </a:pPr>
            <a:r>
              <a:rPr lang="ja-JP" altLang="en-US" sz="1100" dirty="0" smtClean="0">
                <a:latin typeface="ＭＳ Ｐゴシック" panose="020B0600070205080204" pitchFamily="50" charset="-128"/>
              </a:rPr>
              <a:t>給水</a:t>
            </a:r>
            <a:r>
              <a:rPr lang="ja-JP" altLang="en-US" sz="1100" dirty="0">
                <a:latin typeface="ＭＳ Ｐゴシック" panose="020B0600070205080204" pitchFamily="50" charset="-128"/>
              </a:rPr>
              <a:t>装置の構造及び材質の基準は、給水契約を締結するにあたっての重要な事項で、基準に満たなければ給水停止も</a:t>
            </a:r>
            <a:r>
              <a:rPr lang="ja-JP" altLang="en-US" sz="1100" dirty="0" smtClean="0">
                <a:latin typeface="ＭＳ Ｐゴシック" panose="020B0600070205080204" pitchFamily="50" charset="-128"/>
              </a:rPr>
              <a:t>あり得ます。</a:t>
            </a:r>
            <a:endParaRPr lang="ja-JP" altLang="en-US" sz="1100" dirty="0">
              <a:latin typeface="ＭＳ Ｐゴシック" panose="020B0600070205080204" pitchFamily="50" charset="-128"/>
            </a:endParaRPr>
          </a:p>
        </p:txBody>
      </p:sp>
    </p:spTree>
    <p:extLst>
      <p:ext uri="{BB962C8B-B14F-4D97-AF65-F5344CB8AC3E}">
        <p14:creationId xmlns:p14="http://schemas.microsoft.com/office/powerpoint/2010/main" val="254871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B8168780-1F44-4E7C-9042-457284FFC458}" type="slidenum">
              <a:rPr lang="en-US" altLang="ja-JP" smtClean="0">
                <a:latin typeface="Arial" panose="020B0604020202020204" pitchFamily="34" charset="0"/>
              </a:rPr>
              <a:pPr fontAlgn="base">
                <a:spcBef>
                  <a:spcPct val="0"/>
                </a:spcBef>
                <a:spcAft>
                  <a:spcPct val="0"/>
                </a:spcAft>
              </a:pPr>
              <a:t>9</a:t>
            </a:fld>
            <a:endParaRPr lang="en-US" altLang="ja-JP" smtClean="0">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○水道法施行令第６条に規定される給水装置の構造及び材質の基準について説明。</a:t>
            </a:r>
          </a:p>
          <a:p>
            <a:pPr eaLnBrk="1" hangingPunct="1">
              <a:spcBef>
                <a:spcPct val="0"/>
              </a:spcBef>
              <a:defRPr/>
            </a:pPr>
            <a:r>
              <a:rPr lang="ja-JP" altLang="en-US" sz="1100" dirty="0">
                <a:latin typeface="ＭＳ Ｐゴシック" panose="020B0600070205080204" pitchFamily="50" charset="-128"/>
              </a:rPr>
              <a:t>○</a:t>
            </a:r>
            <a:r>
              <a:rPr lang="en-US" altLang="ja-JP" sz="1100" dirty="0">
                <a:latin typeface="ＭＳ Ｐゴシック" panose="020B0600070205080204" pitchFamily="50" charset="-128"/>
              </a:rPr>
              <a:t>7</a:t>
            </a:r>
            <a:r>
              <a:rPr lang="ja-JP" altLang="en-US" sz="1100" dirty="0">
                <a:latin typeface="ＭＳ Ｐゴシック" panose="020B0600070205080204" pitchFamily="50" charset="-128"/>
              </a:rPr>
              <a:t>項目の基準が定められています。</a:t>
            </a:r>
          </a:p>
          <a:p>
            <a:pPr eaLnBrk="1" hangingPunct="1">
              <a:spcBef>
                <a:spcPct val="0"/>
              </a:spcBef>
              <a:defRPr/>
            </a:pPr>
            <a:r>
              <a:rPr lang="ja-JP" altLang="en-US" sz="1100" dirty="0">
                <a:latin typeface="ＭＳ Ｐゴシック" panose="020B0600070205080204" pitchFamily="50" charset="-128"/>
              </a:rPr>
              <a:t>○一つ目は、「配水管への取付口の位置は、他の給水装置の取付口から</a:t>
            </a:r>
            <a:r>
              <a:rPr lang="en-US" altLang="ja-JP" sz="1100" dirty="0">
                <a:latin typeface="ＭＳ Ｐゴシック" panose="020B0600070205080204" pitchFamily="50" charset="-128"/>
              </a:rPr>
              <a:t>30㎝</a:t>
            </a:r>
            <a:r>
              <a:rPr lang="ja-JP" altLang="en-US" sz="1100" dirty="0">
                <a:latin typeface="ＭＳ Ｐゴシック" panose="020B0600070205080204" pitchFamily="50" charset="-128"/>
              </a:rPr>
              <a:t>以上離れていること。」　</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これは、給水管取出し穿孔による配水管の管体強度の低下をおこさないためと、給水装置相互間の水圧等への影響が生じないように規定。</a:t>
            </a:r>
          </a:p>
          <a:p>
            <a:pPr eaLnBrk="1" hangingPunct="1">
              <a:spcBef>
                <a:spcPct val="0"/>
              </a:spcBef>
              <a:defRPr/>
            </a:pPr>
            <a:r>
              <a:rPr lang="ja-JP" altLang="en-US" sz="1100" dirty="0">
                <a:latin typeface="ＭＳ Ｐゴシック" panose="020B0600070205080204" pitchFamily="50" charset="-128"/>
              </a:rPr>
              <a:t>○二つ目は、「配水管への取付口における給水管の口径は、当該給水装置による水の使用量に比し</a:t>
            </a:r>
            <a:r>
              <a:rPr lang="en-US" altLang="ja-JP" sz="1100" dirty="0">
                <a:latin typeface="ＭＳ Ｐゴシック" panose="020B0600070205080204" pitchFamily="50" charset="-128"/>
              </a:rPr>
              <a:t>(</a:t>
            </a:r>
            <a:r>
              <a:rPr lang="ja-JP" altLang="en-US" sz="1100" dirty="0">
                <a:latin typeface="ＭＳ Ｐゴシック" panose="020B0600070205080204" pitchFamily="50" charset="-128"/>
              </a:rPr>
              <a:t>ひし</a:t>
            </a:r>
            <a:r>
              <a:rPr lang="en-US" altLang="ja-JP" sz="1100" dirty="0">
                <a:latin typeface="ＭＳ Ｐゴシック" panose="020B0600070205080204" pitchFamily="50" charset="-128"/>
              </a:rPr>
              <a:t>)</a:t>
            </a:r>
            <a:r>
              <a:rPr lang="ja-JP" altLang="en-US" sz="1100" dirty="0" err="1">
                <a:latin typeface="ＭＳ Ｐゴシック" panose="020B0600070205080204" pitchFamily="50" charset="-128"/>
              </a:rPr>
              <a:t>、</a:t>
            </a:r>
            <a:r>
              <a:rPr lang="ja-JP" altLang="en-US" sz="1100" dirty="0">
                <a:latin typeface="ＭＳ Ｐゴシック" panose="020B0600070205080204" pitchFamily="50" charset="-128"/>
              </a:rPr>
              <a:t>著しく過大でないこと。」　</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これは、給水管内の水が停滞することによる水質劣化を防止するため規定。</a:t>
            </a:r>
          </a:p>
          <a:p>
            <a:pPr eaLnBrk="1" hangingPunct="1">
              <a:spcBef>
                <a:spcPct val="0"/>
              </a:spcBef>
              <a:defRPr/>
            </a:pPr>
            <a:r>
              <a:rPr lang="ja-JP" altLang="en-US" sz="1100" dirty="0">
                <a:latin typeface="ＭＳ Ｐゴシック" panose="020B0600070205080204" pitchFamily="50" charset="-128"/>
              </a:rPr>
              <a:t>○三つ目は、「配水管の水圧に影響を及ぼすおそれのあるポンプに直接連結されていないこと。」　　</a:t>
            </a:r>
          </a:p>
          <a:p>
            <a:pPr eaLnBrk="1" hangingPunct="1">
              <a:spcBef>
                <a:spcPct val="0"/>
              </a:spcBef>
              <a:defRPr/>
            </a:pPr>
            <a:r>
              <a:rPr lang="ja-JP" altLang="en-US" sz="1100" dirty="0">
                <a:latin typeface="ＭＳ Ｐゴシック" panose="020B0600070205080204" pitchFamily="50" charset="-128"/>
              </a:rPr>
              <a:t>○四つ目は、「水圧、土圧その他の荷重に対して充分な耐力を有し、かつ水が汚染され、又は漏れるおそれがないものであること。」</a:t>
            </a:r>
          </a:p>
          <a:p>
            <a:pPr eaLnBrk="1" hangingPunct="1">
              <a:spcBef>
                <a:spcPct val="0"/>
              </a:spcBef>
              <a:defRPr/>
            </a:pPr>
            <a:r>
              <a:rPr lang="ja-JP" altLang="en-US" sz="1100" dirty="0">
                <a:latin typeface="ＭＳ Ｐゴシック" panose="020B0600070205080204" pitchFamily="50" charset="-128"/>
              </a:rPr>
              <a:t>○五つ目は、「凍結、破壊、侵食等を防止するための適当な措置が講ぜられていること。」</a:t>
            </a:r>
          </a:p>
          <a:p>
            <a:pPr eaLnBrk="1" hangingPunct="1">
              <a:spcBef>
                <a:spcPct val="0"/>
              </a:spcBef>
              <a:defRPr/>
            </a:pPr>
            <a:r>
              <a:rPr lang="ja-JP" altLang="en-US" sz="1400" dirty="0">
                <a:latin typeface="ＭＳ Ｐゴシック" panose="020B0600070205080204" pitchFamily="50" charset="-128"/>
              </a:rPr>
              <a:t>　</a:t>
            </a:r>
          </a:p>
          <a:p>
            <a:pPr eaLnBrk="1" hangingPunct="1">
              <a:spcBef>
                <a:spcPct val="0"/>
              </a:spcBef>
              <a:defRPr/>
            </a:pPr>
            <a:endParaRPr lang="ja-JP" altLang="en-US" sz="1400" dirty="0">
              <a:latin typeface="ＭＳ Ｐゴシック" panose="020B0600070205080204" pitchFamily="50" charset="-128"/>
            </a:endParaRPr>
          </a:p>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392591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142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847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898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26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974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138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8" name="フッター プレースホルダー 7"/>
          <p:cNvSpPr>
            <a:spLocks noGrp="1"/>
          </p:cNvSpPr>
          <p:nvPr>
            <p:ph type="ftr" sz="quarter" idx="11"/>
          </p:nvPr>
        </p:nvSpPr>
        <p:spPr/>
        <p:txBody>
          <a:bodyPr/>
          <a:lstStyle/>
          <a:p>
            <a:endParaRPr lang="en-US" dirty="0"/>
          </a:p>
        </p:txBody>
      </p:sp>
      <p:sp>
        <p:nvSpPr>
          <p:cNvPr id="9" name="スライド番号プレースホルダー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267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4" name="フッター プレースホルダー 3"/>
          <p:cNvSpPr>
            <a:spLocks noGrp="1"/>
          </p:cNvSpPr>
          <p:nvPr>
            <p:ph type="ftr" sz="quarter" idx="11"/>
          </p:nvPr>
        </p:nvSpPr>
        <p:spPr/>
        <p:txBody>
          <a:bodyPr/>
          <a:lstStyle/>
          <a:p>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93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3" name="フッター プレースホルダー 2"/>
          <p:cNvSpPr>
            <a:spLocks noGrp="1"/>
          </p:cNvSpPr>
          <p:nvPr>
            <p:ph type="ftr" sz="quarter" idx="11"/>
          </p:nvPr>
        </p:nvSpPr>
        <p:spPr/>
        <p:txBody>
          <a:bodyPr/>
          <a:lstStyle/>
          <a:p>
            <a:endParaRPr 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471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205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61BEF0D-F0BB-DE4B-95CE-6DB70DBA9567}" type="datetimeFigureOut">
              <a:rPr lang="en-US" smtClean="0"/>
              <a:pPr/>
              <a:t>12/14/2022</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652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12/14/2022</a:t>
            </a:fld>
            <a:endParaRPr 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82214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887299" y="4963438"/>
            <a:ext cx="6436451" cy="61555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1">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4000" b="1" dirty="0">
                <a:latin typeface="HG丸ｺﾞｼｯｸM-PRO" panose="020F0600000000000000" pitchFamily="50" charset="-128"/>
                <a:ea typeface="HG丸ｺﾞｼｯｸM-PRO" panose="020F0600000000000000" pitchFamily="50" charset="-128"/>
              </a:rPr>
              <a:t>横浜市</a:t>
            </a:r>
            <a:r>
              <a:rPr lang="ja-JP" altLang="en-US" sz="4000" b="1" dirty="0" smtClean="0">
                <a:latin typeface="HG丸ｺﾞｼｯｸM-PRO" panose="020F0600000000000000" pitchFamily="50" charset="-128"/>
                <a:ea typeface="HG丸ｺﾞｼｯｸM-PRO" panose="020F0600000000000000" pitchFamily="50" charset="-128"/>
              </a:rPr>
              <a:t>水道局</a:t>
            </a:r>
            <a:endParaRPr lang="en-US" altLang="ja-JP" sz="4000" b="1" dirty="0" smtClean="0">
              <a:latin typeface="HG丸ｺﾞｼｯｸM-PRO" panose="020F0600000000000000" pitchFamily="50" charset="-128"/>
              <a:ea typeface="HG丸ｺﾞｼｯｸM-PRO" panose="020F0600000000000000" pitchFamily="50" charset="-128"/>
            </a:endParaRPr>
          </a:p>
        </p:txBody>
      </p:sp>
      <p:pic>
        <p:nvPicPr>
          <p:cNvPr id="7174"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68810" y="4059766"/>
            <a:ext cx="142875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22685" y="5683778"/>
            <a:ext cx="2921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286081" y="331109"/>
            <a:ext cx="11638885" cy="382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6000" b="1" dirty="0" smtClean="0">
                <a:solidFill>
                  <a:srgbClr val="0000FF"/>
                </a:solidFill>
                <a:latin typeface="HG丸ｺﾞｼｯｸM-PRO" panose="020F0600000000000000" pitchFamily="50" charset="-128"/>
                <a:ea typeface="HG丸ｺﾞｼｯｸM-PRO" panose="020F0600000000000000" pitchFamily="50" charset="-128"/>
              </a:rPr>
              <a:t>指定給水装置工事事業者講習会</a:t>
            </a:r>
            <a:endParaRPr lang="ja-JP" altLang="en-US" sz="6000" b="1" dirty="0">
              <a:solidFill>
                <a:srgbClr val="0000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4432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45068" y="1635847"/>
            <a:ext cx="11124547" cy="4647389"/>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3491" name="Rectangle 3"/>
          <p:cNvSpPr txBox="1">
            <a:spLocks noChangeArrowheads="1"/>
          </p:cNvSpPr>
          <p:nvPr/>
        </p:nvSpPr>
        <p:spPr bwMode="auto">
          <a:xfrm>
            <a:off x="1210407" y="548543"/>
            <a:ext cx="10193868"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構造</a:t>
            </a:r>
            <a:r>
              <a:rPr lang="ja-JP" altLang="en-US" sz="4000" b="1" dirty="0">
                <a:latin typeface="HG丸ｺﾞｼｯｸM-PRO" panose="020F0600000000000000" pitchFamily="50" charset="-128"/>
                <a:ea typeface="HG丸ｺﾞｼｯｸM-PRO" panose="020F0600000000000000" pitchFamily="50" charset="-128"/>
              </a:rPr>
              <a:t>及び材質基準の基本的な</a:t>
            </a:r>
            <a:r>
              <a:rPr lang="ja-JP" altLang="en-US" sz="4000" b="1" dirty="0" smtClean="0">
                <a:latin typeface="HG丸ｺﾞｼｯｸM-PRO" panose="020F0600000000000000" pitchFamily="50" charset="-128"/>
                <a:ea typeface="HG丸ｺﾞｼｯｸM-PRO" panose="020F0600000000000000" pitchFamily="50" charset="-128"/>
              </a:rPr>
              <a:t>考え方③</a:t>
            </a:r>
            <a:endParaRPr lang="ja-JP" altLang="en-US" sz="4000" b="1" dirty="0">
              <a:latin typeface="HG丸ｺﾞｼｯｸM-PRO" panose="020F0600000000000000" pitchFamily="50" charset="-128"/>
              <a:ea typeface="HG丸ｺﾞｼｯｸM-PRO" panose="020F0600000000000000" pitchFamily="50" charset="-128"/>
            </a:endParaRPr>
          </a:p>
        </p:txBody>
      </p:sp>
      <p:sp>
        <p:nvSpPr>
          <p:cNvPr id="63493" name="Text Box 6"/>
          <p:cNvSpPr txBox="1">
            <a:spLocks noChangeArrowheads="1"/>
          </p:cNvSpPr>
          <p:nvPr/>
        </p:nvSpPr>
        <p:spPr bwMode="auto">
          <a:xfrm>
            <a:off x="1094581" y="2459399"/>
            <a:ext cx="10384367"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⑥　</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当該給水装置以外の水管その他の設備に直接連結されて</a:t>
            </a:r>
            <a:r>
              <a:rPr lang="ja-JP" altLang="en-US" sz="24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いない</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こと。</a:t>
            </a: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⑦　水槽</a:t>
            </a:r>
            <a:r>
              <a:rPr lang="ja-JP" altLang="en-US" sz="2400" dirty="0">
                <a:latin typeface="HG丸ｺﾞｼｯｸM-PRO" panose="020F0600000000000000" pitchFamily="50" charset="-128"/>
                <a:ea typeface="HG丸ｺﾞｼｯｸM-PRO" panose="020F0600000000000000" pitchFamily="50" charset="-128"/>
              </a:rPr>
              <a:t>、プール、流しなど、受ける器具、施設等に給水</a:t>
            </a:r>
            <a:r>
              <a:rPr lang="ja-JP" altLang="en-US" sz="2400" dirty="0" smtClean="0">
                <a:latin typeface="HG丸ｺﾞｼｯｸM-PRO" panose="020F0600000000000000" pitchFamily="50" charset="-128"/>
                <a:ea typeface="HG丸ｺﾞｼｯｸM-PRO" panose="020F0600000000000000" pitchFamily="50" charset="-128"/>
              </a:rPr>
              <a:t>する給水装置は</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4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水</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の逆流を防止するための措置が</a:t>
            </a:r>
            <a:r>
              <a:rPr lang="ja-JP" altLang="en-US" sz="24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講ぜられている</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こと。</a:t>
            </a:r>
          </a:p>
          <a:p>
            <a:pPr eaLnBrk="1" hangingPunct="1">
              <a:lnSpc>
                <a:spcPct val="100000"/>
              </a:lnSpc>
              <a:spcBef>
                <a:spcPct val="50000"/>
              </a:spcBef>
              <a:buFontTx/>
              <a:buNone/>
            </a:pPr>
            <a:endParaRPr lang="ja-JP" altLang="en-US" sz="2400" dirty="0">
              <a:latin typeface="HG丸ｺﾞｼｯｸM-PRO" panose="020F0600000000000000" pitchFamily="50" charset="-128"/>
              <a:ea typeface="HG丸ｺﾞｼｯｸM-PRO" panose="020F0600000000000000" pitchFamily="50" charset="-128"/>
            </a:endParaRPr>
          </a:p>
        </p:txBody>
      </p:sp>
      <p:sp>
        <p:nvSpPr>
          <p:cNvPr id="63494" name="正方形/長方形 1"/>
          <p:cNvSpPr>
            <a:spLocks noChangeArrowheads="1"/>
          </p:cNvSpPr>
          <p:nvPr/>
        </p:nvSpPr>
        <p:spPr bwMode="auto">
          <a:xfrm>
            <a:off x="969434" y="4138329"/>
            <a:ext cx="1016162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dirty="0">
                <a:latin typeface="HG丸ｺﾞｼｯｸM-PRO" panose="020F0600000000000000" pitchFamily="50" charset="-128"/>
                <a:ea typeface="HG丸ｺﾞｼｯｸM-PRO" panose="020F0600000000000000" pitchFamily="50" charset="-128"/>
              </a:rPr>
              <a:t>○　前項各号に規定する基準を適用するに</a:t>
            </a:r>
            <a:r>
              <a:rPr lang="ja-JP" altLang="en-US" dirty="0" smtClean="0">
                <a:latin typeface="HG丸ｺﾞｼｯｸM-PRO" panose="020F0600000000000000" pitchFamily="50" charset="-128"/>
                <a:ea typeface="HG丸ｺﾞｼｯｸM-PRO" panose="020F0600000000000000" pitchFamily="50" charset="-128"/>
              </a:rPr>
              <a:t>ついて</a:t>
            </a:r>
            <a:r>
              <a:rPr lang="ja-JP" altLang="en-US"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必要な</a:t>
            </a:r>
            <a:endParaRPr lang="en-US" altLang="ja-JP"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技術的</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細目は、厚生労働省令で定める。 </a:t>
            </a:r>
          </a:p>
        </p:txBody>
      </p:sp>
      <p:sp>
        <p:nvSpPr>
          <p:cNvPr id="2" name="スライド番号プレースホルダー 1"/>
          <p:cNvSpPr>
            <a:spLocks noGrp="1"/>
          </p:cNvSpPr>
          <p:nvPr>
            <p:ph type="sldNum" sz="quarter" idx="12"/>
          </p:nvPr>
        </p:nvSpPr>
        <p:spPr>
          <a:xfrm>
            <a:off x="9436101" y="6283236"/>
            <a:ext cx="2057400" cy="365125"/>
          </a:xfrm>
        </p:spPr>
        <p:txBody>
          <a:bodyPr/>
          <a:lstStyle/>
          <a:p>
            <a:pPr>
              <a:defRPr/>
            </a:pPr>
            <a:fld id="{7F598B3D-27FD-4389-8821-2375715BB573}" type="slidenum">
              <a:rPr lang="ja-JP" altLang="en-US" smtClean="0"/>
              <a:pPr>
                <a:defRPr/>
              </a:pPr>
              <a:t>10</a:t>
            </a:fld>
            <a:endParaRPr lang="ja-JP" altLang="en-US" dirty="0"/>
          </a:p>
        </p:txBody>
      </p:sp>
      <p:sp>
        <p:nvSpPr>
          <p:cNvPr id="8" name="Text Box 6"/>
          <p:cNvSpPr txBox="1">
            <a:spLocks noChangeArrowheads="1"/>
          </p:cNvSpPr>
          <p:nvPr/>
        </p:nvSpPr>
        <p:spPr bwMode="auto">
          <a:xfrm>
            <a:off x="969435" y="1695699"/>
            <a:ext cx="988906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50000"/>
              </a:spcBef>
              <a:buFontTx/>
              <a:buNone/>
            </a:pPr>
            <a:r>
              <a:rPr lang="ja-JP" altLang="en-US" dirty="0" smtClean="0">
                <a:latin typeface="HG丸ｺﾞｼｯｸM-PRO" panose="020F0600000000000000" pitchFamily="50" charset="-128"/>
                <a:ea typeface="HG丸ｺﾞｼｯｸM-PRO" panose="020F0600000000000000" pitchFamily="50" charset="-128"/>
              </a:rPr>
              <a:t>○　水道法</a:t>
            </a:r>
            <a:r>
              <a:rPr lang="ja-JP" altLang="en-US" dirty="0">
                <a:latin typeface="HG丸ｺﾞｼｯｸM-PRO" panose="020F0600000000000000" pitchFamily="50" charset="-128"/>
                <a:ea typeface="HG丸ｺﾞｼｯｸM-PRO" panose="020F0600000000000000" pitchFamily="50" charset="-128"/>
              </a:rPr>
              <a:t>施行令</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第６条</a:t>
            </a:r>
            <a:r>
              <a:rPr lang="ja-JP" altLang="en-US" dirty="0">
                <a:latin typeface="HG丸ｺﾞｼｯｸM-PRO" panose="020F0600000000000000" pitchFamily="50" charset="-128"/>
                <a:ea typeface="HG丸ｺﾞｼｯｸM-PRO" panose="020F0600000000000000" pitchFamily="50" charset="-128"/>
              </a:rPr>
              <a:t>　給水装置の構造及び材質の基準</a:t>
            </a:r>
            <a:endParaRPr lang="en-US" altLang="ja-JP" dirty="0">
              <a:latin typeface="HG丸ｺﾞｼｯｸM-PRO" panose="020F0600000000000000" pitchFamily="50" charset="-128"/>
              <a:ea typeface="HG丸ｺﾞｼｯｸM-PRO" panose="020F0600000000000000" pitchFamily="50" charset="-128"/>
            </a:endParaRPr>
          </a:p>
        </p:txBody>
      </p:sp>
      <p:sp>
        <p:nvSpPr>
          <p:cNvPr id="10" name="Text Box 6"/>
          <p:cNvSpPr txBox="1">
            <a:spLocks noChangeArrowheads="1"/>
          </p:cNvSpPr>
          <p:nvPr/>
        </p:nvSpPr>
        <p:spPr bwMode="auto">
          <a:xfrm>
            <a:off x="1727170" y="5296577"/>
            <a:ext cx="8646156" cy="637675"/>
          </a:xfrm>
          <a:prstGeom prst="rect">
            <a:avLst/>
          </a:prstGeom>
          <a:solidFill>
            <a:srgbClr val="FFC000"/>
          </a:solidFill>
          <a:ln>
            <a:noFill/>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50000"/>
              </a:lnSpc>
              <a:spcBef>
                <a:spcPct val="50000"/>
              </a:spcBef>
              <a:buFontTx/>
              <a:buNone/>
            </a:pPr>
            <a:r>
              <a:rPr lang="ja-JP" altLang="en-US" b="1" dirty="0">
                <a:latin typeface="HG丸ｺﾞｼｯｸM-PRO" panose="020F0600000000000000" pitchFamily="50" charset="-128"/>
                <a:ea typeface="HG丸ｺﾞｼｯｸM-PRO" panose="020F0600000000000000" pitchFamily="50" charset="-128"/>
              </a:rPr>
              <a:t>⇒　給水装置の構造及び材質の</a:t>
            </a:r>
            <a:r>
              <a:rPr lang="ja-JP" altLang="en-US" b="1" dirty="0" smtClean="0">
                <a:latin typeface="HG丸ｺﾞｼｯｸM-PRO" panose="020F0600000000000000" pitchFamily="50" charset="-128"/>
                <a:ea typeface="HG丸ｺﾞｼｯｸM-PRO" panose="020F0600000000000000" pitchFamily="50" charset="-128"/>
              </a:rPr>
              <a:t>基準に関する省令</a:t>
            </a:r>
            <a:endParaRPr lang="en-US" altLang="ja-JP"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66308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図 5"/>
          <p:cNvPicPr>
            <a:picLocks noChangeAspect="1"/>
          </p:cNvPicPr>
          <p:nvPr/>
        </p:nvPicPr>
        <p:blipFill>
          <a:blip r:embed="rId3">
            <a:extLst>
              <a:ext uri="{28A0092B-C50C-407E-A947-70E740481C1C}">
                <a14:useLocalDpi xmlns:a14="http://schemas.microsoft.com/office/drawing/2010/main" val="0"/>
              </a:ext>
            </a:extLst>
          </a:blip>
          <a:srcRect l="4724"/>
          <a:stretch>
            <a:fillRect/>
          </a:stretch>
        </p:blipFill>
        <p:spPr bwMode="auto">
          <a:xfrm>
            <a:off x="7411008" y="3757207"/>
            <a:ext cx="17605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p:cNvSpPr txBox="1">
            <a:spLocks noChangeArrowheads="1"/>
          </p:cNvSpPr>
          <p:nvPr/>
        </p:nvSpPr>
        <p:spPr bwMode="auto">
          <a:xfrm>
            <a:off x="1524000" y="173038"/>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性能基</a:t>
            </a:r>
            <a:r>
              <a:rPr lang="ja-JP" altLang="en-US" sz="4000" b="1" dirty="0">
                <a:latin typeface="HG丸ｺﾞｼｯｸM-PRO" panose="020F0600000000000000" pitchFamily="50" charset="-128"/>
                <a:ea typeface="HG丸ｺﾞｼｯｸM-PRO" panose="020F0600000000000000" pitchFamily="50" charset="-128"/>
              </a:rPr>
              <a:t>準適合の確認方法</a:t>
            </a:r>
          </a:p>
        </p:txBody>
      </p:sp>
      <p:sp>
        <p:nvSpPr>
          <p:cNvPr id="67588" name="Text Box 5"/>
          <p:cNvSpPr txBox="1">
            <a:spLocks noChangeArrowheads="1"/>
          </p:cNvSpPr>
          <p:nvPr/>
        </p:nvSpPr>
        <p:spPr bwMode="auto">
          <a:xfrm>
            <a:off x="603809" y="1048933"/>
            <a:ext cx="3954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a:t>
            </a:r>
            <a:r>
              <a:rPr lang="ja-JP" altLang="en-US" u="sng" dirty="0">
                <a:solidFill>
                  <a:srgbClr val="000099"/>
                </a:solidFill>
                <a:latin typeface="HG丸ｺﾞｼｯｸM-PRO" panose="020F0600000000000000" pitchFamily="50" charset="-128"/>
                <a:ea typeface="HG丸ｺﾞｼｯｸM-PRO" panose="020F0600000000000000" pitchFamily="50" charset="-128"/>
              </a:rPr>
              <a:t>自己認証</a:t>
            </a:r>
          </a:p>
        </p:txBody>
      </p:sp>
      <p:sp>
        <p:nvSpPr>
          <p:cNvPr id="67589" name="Text Box 6"/>
          <p:cNvSpPr txBox="1">
            <a:spLocks noChangeArrowheads="1"/>
          </p:cNvSpPr>
          <p:nvPr/>
        </p:nvSpPr>
        <p:spPr bwMode="auto">
          <a:xfrm>
            <a:off x="602221" y="2130020"/>
            <a:ext cx="2952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a:latin typeface="HG丸ｺﾞｼｯｸM-PRO" panose="020F0600000000000000" pitchFamily="50" charset="-128"/>
                <a:ea typeface="HG丸ｺﾞｼｯｸM-PRO" panose="020F0600000000000000" pitchFamily="50" charset="-128"/>
              </a:rPr>
              <a:t>○　</a:t>
            </a:r>
            <a:r>
              <a:rPr lang="ja-JP" altLang="en-US" u="sng">
                <a:solidFill>
                  <a:srgbClr val="000099"/>
                </a:solidFill>
                <a:latin typeface="HG丸ｺﾞｼｯｸM-PRO" panose="020F0600000000000000" pitchFamily="50" charset="-128"/>
                <a:ea typeface="HG丸ｺﾞｼｯｸM-PRO" panose="020F0600000000000000" pitchFamily="50" charset="-128"/>
              </a:rPr>
              <a:t>第三者認証</a:t>
            </a:r>
          </a:p>
        </p:txBody>
      </p:sp>
      <p:sp>
        <p:nvSpPr>
          <p:cNvPr id="67590" name="Text Box 7"/>
          <p:cNvSpPr txBox="1">
            <a:spLocks noChangeArrowheads="1"/>
          </p:cNvSpPr>
          <p:nvPr/>
        </p:nvSpPr>
        <p:spPr bwMode="auto">
          <a:xfrm>
            <a:off x="891147" y="1525183"/>
            <a:ext cx="84597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製造者等が自らの責任で基準適合性を消費者に証明</a:t>
            </a:r>
          </a:p>
        </p:txBody>
      </p:sp>
      <p:sp>
        <p:nvSpPr>
          <p:cNvPr id="67591" name="Text Box 8"/>
          <p:cNvSpPr txBox="1">
            <a:spLocks noChangeArrowheads="1"/>
          </p:cNvSpPr>
          <p:nvPr/>
        </p:nvSpPr>
        <p:spPr bwMode="auto">
          <a:xfrm>
            <a:off x="891147" y="2595158"/>
            <a:ext cx="91923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製造者等の希望に応じて第三者認証機関が基準に適合</a:t>
            </a:r>
            <a:r>
              <a:rPr lang="ja-JP" altLang="en-US" sz="2400" dirty="0" smtClean="0">
                <a:latin typeface="HG丸ｺﾞｼｯｸM-PRO" panose="020F0600000000000000" pitchFamily="50" charset="-128"/>
                <a:ea typeface="HG丸ｺﾞｼｯｸM-PRO" panose="020F0600000000000000" pitchFamily="50" charset="-128"/>
              </a:rPr>
              <a:t>することを証明</a:t>
            </a:r>
            <a:r>
              <a:rPr lang="ja-JP" altLang="en-US" sz="2400" dirty="0">
                <a:latin typeface="HG丸ｺﾞｼｯｸM-PRO" panose="020F0600000000000000" pitchFamily="50" charset="-128"/>
                <a:ea typeface="HG丸ｺﾞｼｯｸM-PRO" panose="020F0600000000000000" pitchFamily="50" charset="-128"/>
              </a:rPr>
              <a:t>・認証</a:t>
            </a:r>
          </a:p>
        </p:txBody>
      </p:sp>
      <p:sp>
        <p:nvSpPr>
          <p:cNvPr id="67592" name="Text Box 84"/>
          <p:cNvSpPr txBox="1">
            <a:spLocks noChangeArrowheads="1"/>
          </p:cNvSpPr>
          <p:nvPr/>
        </p:nvSpPr>
        <p:spPr bwMode="auto">
          <a:xfrm>
            <a:off x="618097" y="5225646"/>
            <a:ext cx="110044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50000"/>
              </a:spcBef>
              <a:buNone/>
            </a:pPr>
            <a:r>
              <a:rPr lang="ja-JP" altLang="en-US" dirty="0">
                <a:latin typeface="HG丸ｺﾞｼｯｸM-PRO" panose="020F0600000000000000" pitchFamily="50" charset="-128"/>
                <a:ea typeface="HG丸ｺﾞｼｯｸM-PRO" panose="020F0600000000000000" pitchFamily="50" charset="-128"/>
              </a:rPr>
              <a:t>○　</a:t>
            </a:r>
            <a:r>
              <a:rPr lang="ja-JP" altLang="en-US" u="sng" dirty="0">
                <a:solidFill>
                  <a:srgbClr val="000099"/>
                </a:solidFill>
                <a:latin typeface="HG丸ｺﾞｼｯｸM-PRO" panose="020F0600000000000000" pitchFamily="50" charset="-128"/>
                <a:ea typeface="HG丸ｺﾞｼｯｸM-PRO" panose="020F0600000000000000" pitchFamily="50" charset="-128"/>
              </a:rPr>
              <a:t>給水装置の構造及び材質の基準を満足</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する製品</a:t>
            </a:r>
            <a:r>
              <a:rPr lang="ja-JP" altLang="en-US" u="sng" dirty="0">
                <a:solidFill>
                  <a:srgbClr val="000099"/>
                </a:solidFill>
                <a:latin typeface="HG丸ｺﾞｼｯｸM-PRO" panose="020F0600000000000000" pitchFamily="50" charset="-128"/>
                <a:ea typeface="HG丸ｺﾞｼｯｸM-PRO" panose="020F0600000000000000" pitchFamily="50" charset="-128"/>
              </a:rPr>
              <a:t>規格</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の製品など</a:t>
            </a:r>
            <a:endParaRPr lang="ja-JP" altLang="en-US" u="sng" dirty="0">
              <a:solidFill>
                <a:srgbClr val="000099"/>
              </a:solidFill>
              <a:latin typeface="HG丸ｺﾞｼｯｸM-PRO" panose="020F0600000000000000" pitchFamily="50" charset="-128"/>
              <a:ea typeface="HG丸ｺﾞｼｯｸM-PRO" panose="020F0600000000000000" pitchFamily="50" charset="-128"/>
            </a:endParaRPr>
          </a:p>
        </p:txBody>
      </p:sp>
      <p:sp>
        <p:nvSpPr>
          <p:cNvPr id="67593" name="Text Box 85"/>
          <p:cNvSpPr txBox="1">
            <a:spLocks noChangeArrowheads="1"/>
          </p:cNvSpPr>
          <p:nvPr/>
        </p:nvSpPr>
        <p:spPr bwMode="auto">
          <a:xfrm>
            <a:off x="927659" y="5876521"/>
            <a:ext cx="84597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日本産業規格（ＪＩＳ）、日本水道協会規格（ＪＷＷＡ）等</a:t>
            </a:r>
          </a:p>
        </p:txBody>
      </p:sp>
      <p:pic>
        <p:nvPicPr>
          <p:cNvPr id="67596"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097" y="3579408"/>
            <a:ext cx="19446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597" name="Group 88"/>
          <p:cNvGrpSpPr>
            <a:grpSpLocks/>
          </p:cNvGrpSpPr>
          <p:nvPr/>
        </p:nvGrpSpPr>
        <p:grpSpPr bwMode="auto">
          <a:xfrm>
            <a:off x="746684" y="3325408"/>
            <a:ext cx="8640763" cy="1876425"/>
            <a:chOff x="204" y="1752"/>
            <a:chExt cx="5443" cy="1182"/>
          </a:xfrm>
        </p:grpSpPr>
        <p:sp>
          <p:nvSpPr>
            <p:cNvPr id="67602" name="Text Box 73"/>
            <p:cNvSpPr txBox="1">
              <a:spLocks noChangeAspect="1" noChangeArrowheads="1"/>
            </p:cNvSpPr>
            <p:nvPr/>
          </p:nvSpPr>
          <p:spPr bwMode="auto">
            <a:xfrm>
              <a:off x="340" y="2614"/>
              <a:ext cx="79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公益社団法人</a:t>
              </a:r>
            </a:p>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日本水道協会</a:t>
              </a:r>
            </a:p>
          </p:txBody>
        </p:sp>
        <p:sp>
          <p:nvSpPr>
            <p:cNvPr id="67603" name="Text Box 74"/>
            <p:cNvSpPr txBox="1">
              <a:spLocks noChangeAspect="1" noChangeArrowheads="1"/>
            </p:cNvSpPr>
            <p:nvPr/>
          </p:nvSpPr>
          <p:spPr bwMode="auto">
            <a:xfrm>
              <a:off x="1153" y="2598"/>
              <a:ext cx="113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一般財団法人</a:t>
              </a:r>
            </a:p>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日本ガス機器検査協会</a:t>
              </a:r>
            </a:p>
          </p:txBody>
        </p:sp>
        <p:sp>
          <p:nvSpPr>
            <p:cNvPr id="67604" name="Text Box 75"/>
            <p:cNvSpPr txBox="1">
              <a:spLocks noChangeAspect="1" noChangeArrowheads="1"/>
            </p:cNvSpPr>
            <p:nvPr/>
          </p:nvSpPr>
          <p:spPr bwMode="auto">
            <a:xfrm>
              <a:off x="2290" y="2593"/>
              <a:ext cx="1130"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一般財団法人</a:t>
              </a:r>
            </a:p>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日本燃焼機器検査協会</a:t>
              </a:r>
            </a:p>
          </p:txBody>
        </p:sp>
        <p:sp>
          <p:nvSpPr>
            <p:cNvPr id="67605" name="Text Box 76"/>
            <p:cNvSpPr txBox="1">
              <a:spLocks noChangeAspect="1" noChangeArrowheads="1"/>
            </p:cNvSpPr>
            <p:nvPr/>
          </p:nvSpPr>
          <p:spPr bwMode="auto">
            <a:xfrm>
              <a:off x="3334" y="2598"/>
              <a:ext cx="101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一般財団法人</a:t>
              </a:r>
            </a:p>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電気安全環境研究所</a:t>
              </a:r>
            </a:p>
          </p:txBody>
        </p:sp>
        <p:sp>
          <p:nvSpPr>
            <p:cNvPr id="67606" name="Text Box 77"/>
            <p:cNvSpPr txBox="1">
              <a:spLocks noChangeAspect="1" noChangeArrowheads="1"/>
            </p:cNvSpPr>
            <p:nvPr/>
          </p:nvSpPr>
          <p:spPr bwMode="auto">
            <a:xfrm>
              <a:off x="4331" y="1752"/>
              <a:ext cx="131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80000"/>
                </a:lnSpc>
                <a:spcBef>
                  <a:spcPct val="0"/>
                </a:spcBef>
                <a:buFontTx/>
                <a:buNone/>
              </a:pPr>
              <a:r>
                <a:rPr lang="en-US" altLang="ja-JP" sz="1200">
                  <a:latin typeface="HG丸ｺﾞｼｯｸM-PRO" panose="020F0600000000000000" pitchFamily="50" charset="-128"/>
                  <a:ea typeface="HG丸ｺﾞｼｯｸM-PRO" panose="020F0600000000000000" pitchFamily="50" charset="-128"/>
                </a:rPr>
                <a:t>【</a:t>
              </a:r>
              <a:r>
                <a:rPr lang="ja-JP" altLang="en-US" sz="1200">
                  <a:latin typeface="HG丸ｺﾞｼｯｸM-PRO" panose="020F0600000000000000" pitchFamily="50" charset="-128"/>
                  <a:ea typeface="HG丸ｺﾞｼｯｸM-PRO" panose="020F0600000000000000" pitchFamily="50" charset="-128"/>
                </a:rPr>
                <a:t>参考</a:t>
              </a:r>
              <a:r>
                <a:rPr lang="en-US" altLang="ja-JP" sz="1200">
                  <a:latin typeface="HG丸ｺﾞｼｯｸM-PRO" panose="020F0600000000000000" pitchFamily="50" charset="-128"/>
                  <a:ea typeface="HG丸ｺﾞｼｯｸM-PRO" panose="020F0600000000000000" pitchFamily="50" charset="-128"/>
                </a:rPr>
                <a:t>】</a:t>
              </a:r>
            </a:p>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（公社）日本水道協会</a:t>
              </a:r>
            </a:p>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特別基準適合品表示マーク</a:t>
              </a:r>
            </a:p>
          </p:txBody>
        </p:sp>
        <p:sp>
          <p:nvSpPr>
            <p:cNvPr id="67607" name="Text Box 78"/>
            <p:cNvSpPr txBox="1">
              <a:spLocks noChangeAspect="1" noChangeArrowheads="1"/>
            </p:cNvSpPr>
            <p:nvPr/>
          </p:nvSpPr>
          <p:spPr bwMode="auto">
            <a:xfrm>
              <a:off x="4381" y="2600"/>
              <a:ext cx="1221"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72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基準省令の基準に加え、他の性能を付記した基準に適合していることを示すマーク</a:t>
              </a:r>
            </a:p>
          </p:txBody>
        </p:sp>
        <p:sp>
          <p:nvSpPr>
            <p:cNvPr id="67608" name="Text Box 79"/>
            <p:cNvSpPr txBox="1">
              <a:spLocks noChangeAspect="1" noChangeArrowheads="1"/>
            </p:cNvSpPr>
            <p:nvPr/>
          </p:nvSpPr>
          <p:spPr bwMode="auto">
            <a:xfrm>
              <a:off x="204" y="2361"/>
              <a:ext cx="673"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10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シールの場合</a:t>
              </a:r>
            </a:p>
          </p:txBody>
        </p:sp>
        <p:sp>
          <p:nvSpPr>
            <p:cNvPr id="67609" name="Text Box 81"/>
            <p:cNvSpPr txBox="1">
              <a:spLocks noChangeAspect="1" noChangeArrowheads="1"/>
            </p:cNvSpPr>
            <p:nvPr/>
          </p:nvSpPr>
          <p:spPr bwMode="auto">
            <a:xfrm>
              <a:off x="4468" y="2356"/>
              <a:ext cx="6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10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シールの場合</a:t>
              </a:r>
            </a:p>
          </p:txBody>
        </p:sp>
        <p:sp>
          <p:nvSpPr>
            <p:cNvPr id="67610" name="Text Box 82"/>
            <p:cNvSpPr txBox="1">
              <a:spLocks noChangeAspect="1" noChangeArrowheads="1"/>
            </p:cNvSpPr>
            <p:nvPr/>
          </p:nvSpPr>
          <p:spPr bwMode="auto">
            <a:xfrm>
              <a:off x="5159" y="2311"/>
              <a:ext cx="44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72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押印等</a:t>
              </a:r>
            </a:p>
            <a:p>
              <a:pPr eaLnBrk="1" hangingPunct="1">
                <a:lnSpc>
                  <a:spcPct val="72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の場合</a:t>
              </a:r>
            </a:p>
          </p:txBody>
        </p:sp>
        <p:sp>
          <p:nvSpPr>
            <p:cNvPr id="67611" name="Text Box 80"/>
            <p:cNvSpPr txBox="1">
              <a:spLocks noChangeAspect="1" noChangeArrowheads="1"/>
            </p:cNvSpPr>
            <p:nvPr/>
          </p:nvSpPr>
          <p:spPr bwMode="auto">
            <a:xfrm>
              <a:off x="954" y="2288"/>
              <a:ext cx="405"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72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押印等</a:t>
              </a:r>
            </a:p>
            <a:p>
              <a:pPr eaLnBrk="1" hangingPunct="1">
                <a:lnSpc>
                  <a:spcPct val="72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の場合</a:t>
              </a:r>
            </a:p>
          </p:txBody>
        </p:sp>
      </p:grpSp>
      <p:pic>
        <p:nvPicPr>
          <p:cNvPr id="67598" name="図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9922" y="3442883"/>
            <a:ext cx="140652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9" name="図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43896" y="3701646"/>
            <a:ext cx="19415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0" name="図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79058" y="3777845"/>
            <a:ext cx="14811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8801100" y="6338483"/>
            <a:ext cx="2057400" cy="365125"/>
          </a:xfrm>
        </p:spPr>
        <p:txBody>
          <a:bodyPr/>
          <a:lstStyle/>
          <a:p>
            <a:pPr>
              <a:defRPr/>
            </a:pPr>
            <a:fld id="{D37243E4-6405-4F73-B064-C277C7CE2747}" type="slidenum">
              <a:rPr lang="ja-JP" altLang="en-US" smtClean="0"/>
              <a:pPr>
                <a:defRPr/>
              </a:pPr>
              <a:t>11</a:t>
            </a:fld>
            <a:endParaRPr lang="ja-JP" altLang="en-US" dirty="0"/>
          </a:p>
        </p:txBody>
      </p:sp>
    </p:spTree>
    <p:extLst>
      <p:ext uri="{BB962C8B-B14F-4D97-AF65-F5344CB8AC3E}">
        <p14:creationId xmlns:p14="http://schemas.microsoft.com/office/powerpoint/2010/main" val="778005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1285" y="1264597"/>
            <a:ext cx="11648805" cy="1173988"/>
          </a:xfrm>
        </p:spPr>
        <p:txBody>
          <a:bodyPr>
            <a:normAutofit/>
          </a:bodyPr>
          <a:lstStyle/>
          <a:p>
            <a:r>
              <a:rPr lang="ja-JP" altLang="en-US" dirty="0"/>
              <a:t>水道事業者における取組み</a:t>
            </a:r>
            <a:endParaRPr kumimoji="1" lang="ja-JP" altLang="en-US" dirty="0"/>
          </a:p>
        </p:txBody>
      </p:sp>
      <p:pic>
        <p:nvPicPr>
          <p:cNvPr id="3" name="Picture 2"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157" y="3331029"/>
            <a:ext cx="1964902" cy="22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8347165" y="5734595"/>
            <a:ext cx="3593471" cy="4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70000"/>
              </a:lnSpc>
              <a:spcBef>
                <a:spcPct val="50000"/>
              </a:spcBef>
              <a:buFontTx/>
              <a:buNone/>
            </a:pPr>
            <a:r>
              <a:rPr lang="ja-JP" altLang="en-US" sz="1200" dirty="0">
                <a:latin typeface="Arial" charset="0"/>
              </a:rPr>
              <a:t>横浜市水道局キャラクター</a:t>
            </a:r>
          </a:p>
          <a:p>
            <a:pPr algn="ctr" eaLnBrk="1" hangingPunct="1">
              <a:lnSpc>
                <a:spcPct val="70000"/>
              </a:lnSpc>
              <a:spcBef>
                <a:spcPct val="50000"/>
              </a:spcBef>
              <a:buFontTx/>
              <a:buNone/>
            </a:pPr>
            <a:r>
              <a:rPr lang="ja-JP" altLang="en-US" sz="1200" dirty="0">
                <a:latin typeface="Arial" charset="0"/>
              </a:rPr>
              <a:t>はまピョン</a:t>
            </a:r>
          </a:p>
        </p:txBody>
      </p:sp>
      <p:sp>
        <p:nvSpPr>
          <p:cNvPr id="5" name="スライド番号プレースホルダー 1"/>
          <p:cNvSpPr>
            <a:spLocks noGrp="1"/>
          </p:cNvSpPr>
          <p:nvPr>
            <p:ph type="sldNum" sz="quarter" idx="12"/>
          </p:nvPr>
        </p:nvSpPr>
        <p:spPr>
          <a:xfrm>
            <a:off x="8610600" y="6356350"/>
            <a:ext cx="2743200" cy="365125"/>
          </a:xfrm>
        </p:spPr>
        <p:txBody>
          <a:bodyPr/>
          <a:lstStyle/>
          <a:p>
            <a:pPr>
              <a:defRPr/>
            </a:pPr>
            <a:fld id="{D8FD74C2-122B-4271-8B21-3AC7F633E4C2}" type="slidenum">
              <a:rPr lang="ja-JP" altLang="en-US" smtClean="0"/>
              <a:pPr>
                <a:defRPr/>
              </a:pPr>
              <a:t>12</a:t>
            </a:fld>
            <a:endParaRPr lang="ja-JP" altLang="en-US" dirty="0"/>
          </a:p>
        </p:txBody>
      </p:sp>
    </p:spTree>
    <p:extLst>
      <p:ext uri="{BB962C8B-B14F-4D97-AF65-F5344CB8AC3E}">
        <p14:creationId xmlns:p14="http://schemas.microsoft.com/office/powerpoint/2010/main" val="622496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Text Box 6"/>
          <p:cNvSpPr txBox="1">
            <a:spLocks noChangeArrowheads="1"/>
          </p:cNvSpPr>
          <p:nvPr/>
        </p:nvSpPr>
        <p:spPr bwMode="auto">
          <a:xfrm>
            <a:off x="292768" y="1037724"/>
            <a:ext cx="11666621" cy="458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50000"/>
              </a:spcBef>
              <a:buNone/>
            </a:pPr>
            <a:r>
              <a:rPr lang="ja-JP" altLang="en-US" dirty="0">
                <a:latin typeface="HG丸ｺﾞｼｯｸM-PRO" panose="020F0600000000000000" pitchFamily="50" charset="-128"/>
                <a:ea typeface="HG丸ｺﾞｼｯｸM-PRO" panose="020F0600000000000000" pitchFamily="50" charset="-128"/>
              </a:rPr>
              <a:t>○　</a:t>
            </a:r>
            <a:r>
              <a:rPr lang="ja-JP" altLang="en-US" sz="2700" u="sng" dirty="0">
                <a:solidFill>
                  <a:srgbClr val="000099"/>
                </a:solidFill>
                <a:latin typeface="HG丸ｺﾞｼｯｸM-PRO" panose="020F0600000000000000" pitchFamily="50" charset="-128"/>
                <a:ea typeface="HG丸ｺﾞｼｯｸM-PRO" panose="020F0600000000000000" pitchFamily="50" charset="-128"/>
              </a:rPr>
              <a:t>お客さまのニーズに応じた</a:t>
            </a:r>
            <a:r>
              <a:rPr lang="ja-JP" altLang="en-US" sz="2700" u="sng" dirty="0" smtClean="0">
                <a:solidFill>
                  <a:srgbClr val="000099"/>
                </a:solidFill>
                <a:latin typeface="HG丸ｺﾞｼｯｸM-PRO" panose="020F0600000000000000" pitchFamily="50" charset="-128"/>
                <a:ea typeface="HG丸ｺﾞｼｯｸM-PRO" panose="020F0600000000000000" pitchFamily="50" charset="-128"/>
              </a:rPr>
              <a:t>指定事</a:t>
            </a:r>
            <a:r>
              <a:rPr lang="ja-JP" altLang="en-US" sz="2700" u="sng" dirty="0">
                <a:solidFill>
                  <a:srgbClr val="000099"/>
                </a:solidFill>
                <a:latin typeface="HG丸ｺﾞｼｯｸM-PRO" panose="020F0600000000000000" pitchFamily="50" charset="-128"/>
                <a:ea typeface="HG丸ｺﾞｼｯｸM-PRO" panose="020F0600000000000000" pitchFamily="50" charset="-128"/>
              </a:rPr>
              <a:t>業者等</a:t>
            </a:r>
            <a:r>
              <a:rPr lang="ja-JP" altLang="en-US" sz="2700" u="sng" dirty="0" smtClean="0">
                <a:solidFill>
                  <a:srgbClr val="000099"/>
                </a:solidFill>
                <a:latin typeface="HG丸ｺﾞｼｯｸM-PRO" panose="020F0600000000000000" pitchFamily="50" charset="-128"/>
                <a:ea typeface="HG丸ｺﾞｼｯｸM-PRO" panose="020F0600000000000000" pitchFamily="50" charset="-128"/>
              </a:rPr>
              <a:t>に関する</a:t>
            </a:r>
            <a:r>
              <a:rPr lang="ja-JP" altLang="en-US" sz="2700" u="sng" dirty="0">
                <a:solidFill>
                  <a:srgbClr val="000099"/>
                </a:solidFill>
                <a:latin typeface="HG丸ｺﾞｼｯｸM-PRO" panose="020F0600000000000000" pitchFamily="50" charset="-128"/>
                <a:ea typeface="HG丸ｺﾞｼｯｸM-PRO" panose="020F0600000000000000" pitchFamily="50" charset="-128"/>
              </a:rPr>
              <a:t>情報提供</a:t>
            </a:r>
            <a:r>
              <a:rPr lang="en-US" altLang="ja-JP" dirty="0">
                <a:latin typeface="HG丸ｺﾞｼｯｸM-PRO" panose="020F0600000000000000" pitchFamily="50" charset="-128"/>
                <a:ea typeface="HG丸ｺﾞｼｯｸM-PRO" panose="020F0600000000000000" pitchFamily="50" charset="-128"/>
              </a:rPr>
              <a:t/>
            </a:r>
            <a:br>
              <a:rPr lang="en-US" altLang="ja-JP" dirty="0">
                <a:latin typeface="HG丸ｺﾞｼｯｸM-PRO" panose="020F0600000000000000" pitchFamily="50" charset="-128"/>
                <a:ea typeface="HG丸ｺﾞｼｯｸM-PRO" panose="020F0600000000000000" pitchFamily="50" charset="-128"/>
              </a:rPr>
            </a:br>
            <a:r>
              <a:rPr lang="ja-JP" altLang="en-US" dirty="0">
                <a:latin typeface="HG丸ｺﾞｼｯｸM-PRO" panose="020F0600000000000000" pitchFamily="50" charset="-128"/>
                <a:ea typeface="HG丸ｺﾞｼｯｸM-PRO" panose="020F0600000000000000" pitchFamily="50" charset="-128"/>
              </a:rPr>
              <a:t>　　・緊急的な修繕依頼にも対応可能</a:t>
            </a:r>
            <a:r>
              <a:rPr lang="ja-JP" altLang="en-US" dirty="0" smtClean="0">
                <a:latin typeface="HG丸ｺﾞｼｯｸM-PRO" panose="020F0600000000000000" pitchFamily="50" charset="-128"/>
                <a:ea typeface="HG丸ｺﾞｼｯｸM-PRO" panose="020F0600000000000000" pitchFamily="50" charset="-128"/>
              </a:rPr>
              <a:t>な</a:t>
            </a:r>
            <a:r>
              <a:rPr lang="zh-TW" altLang="en-US" dirty="0" smtClean="0">
                <a:latin typeface="HG丸ｺﾞｼｯｸM-PRO" panose="020F0600000000000000" pitchFamily="50" charset="-128"/>
                <a:ea typeface="HG丸ｺﾞｼｯｸM-PRO" panose="020F0600000000000000" pitchFamily="50" charset="-128"/>
              </a:rPr>
              <a:t>指定事</a:t>
            </a:r>
            <a:r>
              <a:rPr lang="zh-TW" altLang="en-US" dirty="0">
                <a:latin typeface="HG丸ｺﾞｼｯｸM-PRO" panose="020F0600000000000000" pitchFamily="50" charset="-128"/>
                <a:ea typeface="HG丸ｺﾞｼｯｸM-PRO" panose="020F0600000000000000" pitchFamily="50" charset="-128"/>
              </a:rPr>
              <a:t>業者</a:t>
            </a:r>
            <a:r>
              <a:rPr lang="ja-JP" altLang="en-US" dirty="0" smtClean="0">
                <a:latin typeface="HG丸ｺﾞｼｯｸM-PRO" panose="020F0600000000000000" pitchFamily="50" charset="-128"/>
                <a:ea typeface="HG丸ｺﾞｼｯｸM-PRO" panose="020F0600000000000000" pitchFamily="50" charset="-128"/>
              </a:rPr>
              <a:t>に関する</a:t>
            </a:r>
            <a:r>
              <a:rPr lang="ja-JP" altLang="en-US" dirty="0">
                <a:latin typeface="HG丸ｺﾞｼｯｸM-PRO" panose="020F0600000000000000" pitchFamily="50" charset="-128"/>
                <a:ea typeface="HG丸ｺﾞｼｯｸM-PRO" panose="020F0600000000000000" pitchFamily="50" charset="-128"/>
              </a:rPr>
              <a:t>情報提供</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・給水装置工事を依頼する際の留意点</a:t>
            </a:r>
            <a:r>
              <a:rPr lang="en-US" altLang="ja-JP" dirty="0">
                <a:latin typeface="HG丸ｺﾞｼｯｸM-PRO" panose="020F0600000000000000" pitchFamily="50" charset="-128"/>
                <a:ea typeface="HG丸ｺﾞｼｯｸM-PRO" panose="020F0600000000000000" pitchFamily="50" charset="-128"/>
              </a:rPr>
              <a:t/>
            </a:r>
            <a:br>
              <a:rPr lang="en-US" altLang="ja-JP" dirty="0">
                <a:latin typeface="HG丸ｺﾞｼｯｸM-PRO" panose="020F0600000000000000" pitchFamily="50" charset="-128"/>
                <a:ea typeface="HG丸ｺﾞｼｯｸM-PRO" panose="020F0600000000000000" pitchFamily="50" charset="-128"/>
              </a:rPr>
            </a:br>
            <a:r>
              <a:rPr lang="ja-JP" altLang="en-US"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（複数事業者からの見積、契約内容の確認など）</a:t>
            </a:r>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a:t>
            </a:r>
            <a:r>
              <a:rPr lang="ja-JP" altLang="en-US" u="sng" dirty="0">
                <a:solidFill>
                  <a:srgbClr val="000099"/>
                </a:solidFill>
                <a:latin typeface="HG丸ｺﾞｼｯｸM-PRO" panose="020F0600000000000000" pitchFamily="50" charset="-128"/>
                <a:ea typeface="HG丸ｺﾞｼｯｸM-PRO" panose="020F0600000000000000" pitchFamily="50" charset="-128"/>
              </a:rPr>
              <a:t>悪徳商法に関する情報提供</a:t>
            </a:r>
            <a:endParaRPr lang="en-US" altLang="ja-JP" u="sng"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smtClean="0">
                <a:latin typeface="HG丸ｺﾞｼｯｸM-PRO" panose="020F0600000000000000" pitchFamily="50" charset="-128"/>
                <a:ea typeface="HG丸ｺﾞｼｯｸM-PRO" panose="020F0600000000000000" pitchFamily="50" charset="-128"/>
              </a:rPr>
              <a:t>　　・「水道局の方から来た」と訪問し、器材等を購入させられた</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a:t>
            </a:r>
            <a:r>
              <a:rPr lang="ja-JP" altLang="en-US" u="sng" dirty="0">
                <a:solidFill>
                  <a:srgbClr val="000099"/>
                </a:solidFill>
                <a:latin typeface="HG丸ｺﾞｼｯｸM-PRO" panose="020F0600000000000000" pitchFamily="50" charset="-128"/>
                <a:ea typeface="HG丸ｺﾞｼｯｸM-PRO" panose="020F0600000000000000" pitchFamily="50" charset="-128"/>
              </a:rPr>
              <a:t>誤接合に関する情報</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提供</a:t>
            </a:r>
            <a:endParaRPr lang="en-US" altLang="ja-JP" u="sng" dirty="0" smtClean="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smtClean="0">
                <a:solidFill>
                  <a:srgbClr val="000099"/>
                </a:solidFill>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・リーフレット等によるご案内</a:t>
            </a:r>
            <a:endParaRPr lang="en-US" altLang="ja-JP" dirty="0">
              <a:solidFill>
                <a:srgbClr val="000099"/>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03A2FE42-49B8-4982-A246-1FF5860AA3CE}" type="slidenum">
              <a:rPr lang="ja-JP" altLang="en-US" smtClean="0"/>
              <a:pPr>
                <a:defRPr/>
              </a:pPr>
              <a:t>13</a:t>
            </a:fld>
            <a:endParaRPr lang="ja-JP" altLang="en-US" dirty="0"/>
          </a:p>
        </p:txBody>
      </p:sp>
    </p:spTree>
    <p:extLst>
      <p:ext uri="{BB962C8B-B14F-4D97-AF65-F5344CB8AC3E}">
        <p14:creationId xmlns:p14="http://schemas.microsoft.com/office/powerpoint/2010/main" val="3288385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8FD74C2-122B-4271-8B21-3AC7F633E4C2}" type="slidenum">
              <a:rPr lang="ja-JP" altLang="en-US" smtClean="0"/>
              <a:pPr>
                <a:defRPr/>
              </a:pPr>
              <a:t>14</a:t>
            </a:fld>
            <a:endParaRPr lang="ja-JP" altLang="en-US" dirty="0"/>
          </a:p>
        </p:txBody>
      </p:sp>
      <p:sp>
        <p:nvSpPr>
          <p:cNvPr id="5" name="Text Box 6"/>
          <p:cNvSpPr txBox="1">
            <a:spLocks noChangeArrowheads="1"/>
          </p:cNvSpPr>
          <p:nvPr/>
        </p:nvSpPr>
        <p:spPr bwMode="auto">
          <a:xfrm>
            <a:off x="135124" y="667134"/>
            <a:ext cx="11887199" cy="844326"/>
          </a:xfrm>
          <a:prstGeom prst="rect">
            <a:avLst/>
          </a:prstGeom>
          <a:solidFill>
            <a:schemeClr val="bg1"/>
          </a:solidFill>
          <a:ln w="57150">
            <a:pattFill prst="pct70">
              <a:fgClr>
                <a:srgbClr val="0000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82800" bIns="82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400" dirty="0" smtClean="0">
                <a:solidFill>
                  <a:srgbClr val="FF0000"/>
                </a:solidFill>
                <a:latin typeface="HG丸ｺﾞｼｯｸM-PRO" panose="020F0600000000000000" pitchFamily="50" charset="-128"/>
                <a:ea typeface="HG丸ｺﾞｼｯｸM-PRO" panose="020F0600000000000000" pitchFamily="50" charset="-128"/>
              </a:rPr>
              <a:t>管路情報閲覧システムのＷＥＢ利用サービス</a:t>
            </a:r>
            <a:endParaRPr lang="ja-JP" altLang="en-US" sz="44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609978" y="2532463"/>
            <a:ext cx="7315200" cy="2981851"/>
            <a:chOff x="646073" y="2941536"/>
            <a:chExt cx="7315200" cy="2981851"/>
          </a:xfrm>
        </p:grpSpPr>
        <p:sp>
          <p:nvSpPr>
            <p:cNvPr id="11" name="テキスト ボックス 10"/>
            <p:cNvSpPr txBox="1"/>
            <p:nvPr/>
          </p:nvSpPr>
          <p:spPr>
            <a:xfrm>
              <a:off x="646073" y="5554055"/>
              <a:ext cx="7315200" cy="369332"/>
            </a:xfrm>
            <a:prstGeom prst="rect">
              <a:avLst/>
            </a:prstGeom>
            <a:noFill/>
            <a:ln>
              <a:noFill/>
            </a:ln>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問合せ先☞横浜市</a:t>
              </a:r>
              <a:r>
                <a:rPr kumimoji="1" lang="ja-JP" altLang="en-US" dirty="0">
                  <a:latin typeface="Meiryo UI" panose="020B0604030504040204" pitchFamily="50" charset="-128"/>
                  <a:ea typeface="Meiryo UI" panose="020B0604030504040204" pitchFamily="50" charset="-128"/>
                </a:rPr>
                <a:t>水道局配水課管路情報係（</a:t>
              </a:r>
              <a:r>
                <a:rPr kumimoji="1" lang="en-US" altLang="ja-JP" dirty="0">
                  <a:latin typeface="Meiryo UI" panose="020B0604030504040204" pitchFamily="50" charset="-128"/>
                  <a:ea typeface="Meiryo UI" panose="020B0604030504040204" pitchFamily="50" charset="-128"/>
                </a:rPr>
                <a:t>TEL</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045-331-6520</a:t>
              </a:r>
              <a:r>
                <a:rPr kumimoji="1" lang="ja-JP" altLang="en-US" dirty="0">
                  <a:latin typeface="Meiryo UI" panose="020B0604030504040204" pitchFamily="50" charset="-128"/>
                  <a:ea typeface="Meiryo UI" panose="020B0604030504040204" pitchFamily="50" charset="-128"/>
                </a:rPr>
                <a:t>）</a:t>
              </a:r>
            </a:p>
          </p:txBody>
        </p:sp>
        <p:sp>
          <p:nvSpPr>
            <p:cNvPr id="12" name="正方形/長方形 11"/>
            <p:cNvSpPr/>
            <p:nvPr/>
          </p:nvSpPr>
          <p:spPr>
            <a:xfrm>
              <a:off x="646073" y="4607018"/>
              <a:ext cx="7038778" cy="646331"/>
            </a:xfrm>
            <a:prstGeom prst="rect">
              <a:avLst/>
            </a:prstGeom>
            <a:ln>
              <a:solidFill>
                <a:schemeClr val="tx1"/>
              </a:solidFill>
            </a:ln>
          </p:spPr>
          <p:txBody>
            <a:bodyPr wrap="square" rIns="0">
              <a:spAutoFit/>
            </a:bodyPr>
            <a:lstStyle/>
            <a:p>
              <a:r>
                <a:rPr lang="en-US" altLang="ja-JP" dirty="0">
                  <a:latin typeface="Meiryo UI" panose="020B0604030504040204" pitchFamily="50" charset="-128"/>
                  <a:ea typeface="Meiryo UI" panose="020B0604030504040204" pitchFamily="50" charset="-128"/>
                </a:rPr>
                <a:t>https://www.city.yokohama.lg.jp/business/bunyabetsu/suido/mizumore/kanro.html</a:t>
              </a:r>
            </a:p>
          </p:txBody>
        </p:sp>
        <p:sp>
          <p:nvSpPr>
            <p:cNvPr id="13" name="テキスト ボックス 12"/>
            <p:cNvSpPr txBox="1"/>
            <p:nvPr/>
          </p:nvSpPr>
          <p:spPr>
            <a:xfrm>
              <a:off x="646073" y="4011683"/>
              <a:ext cx="4455268" cy="461665"/>
            </a:xfrm>
            <a:prstGeom prst="rect">
              <a:avLst/>
            </a:prstGeom>
            <a:noFill/>
          </p:spPr>
          <p:txBody>
            <a:bodyPr wrap="square" rtlCol="0">
              <a:spAutoFit/>
            </a:bodyPr>
            <a:lstStyle/>
            <a:p>
              <a:r>
                <a:rPr kumimoji="1" lang="en-US" altLang="ja-JP" sz="2400" dirty="0" smtClean="0">
                  <a:latin typeface="Meiryo UI" panose="020B0604030504040204" pitchFamily="50" charset="-128"/>
                  <a:ea typeface="Meiryo UI" panose="020B0604030504040204" pitchFamily="50" charset="-128"/>
                </a:rPr>
                <a:t>QR</a:t>
              </a:r>
              <a:r>
                <a:rPr kumimoji="1" lang="ja-JP" altLang="en-US" sz="2400" dirty="0" smtClean="0">
                  <a:latin typeface="Meiryo UI" panose="020B0604030504040204" pitchFamily="50" charset="-128"/>
                  <a:ea typeface="Meiryo UI" panose="020B0604030504040204" pitchFamily="50" charset="-128"/>
                </a:rPr>
                <a:t>コードが読み取れない方はこちら</a:t>
              </a:r>
              <a:endParaRPr kumimoji="1" lang="ja-JP" altLang="en-US" sz="24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646073" y="2941536"/>
              <a:ext cx="6930085" cy="769441"/>
            </a:xfrm>
            <a:prstGeom prst="rect">
              <a:avLst/>
            </a:prstGeom>
            <a:noFill/>
          </p:spPr>
          <p:txBody>
            <a:bodyPr wrap="square" rtlCol="0">
              <a:spAutoFit/>
            </a:bodyPr>
            <a:lstStyle/>
            <a:p>
              <a:r>
                <a:rPr kumimoji="1" lang="ja-JP" altLang="en-US" sz="4400" dirty="0" smtClean="0">
                  <a:latin typeface="Meiryo UI" panose="020B0604030504040204" pitchFamily="50" charset="-128"/>
                  <a:ea typeface="Meiryo UI" panose="020B0604030504040204" pitchFamily="50" charset="-128"/>
                </a:rPr>
                <a:t>詳細</a:t>
              </a:r>
              <a:r>
                <a:rPr kumimoji="1" lang="ja-JP" altLang="en-US" sz="3200" dirty="0" smtClean="0">
                  <a:latin typeface="Meiryo UI" panose="020B0604030504040204" pitchFamily="50" charset="-128"/>
                  <a:ea typeface="Meiryo UI" panose="020B0604030504040204" pitchFamily="50" charset="-128"/>
                </a:rPr>
                <a:t>は</a:t>
              </a:r>
              <a:r>
                <a:rPr kumimoji="1" lang="en-US" altLang="ja-JP" sz="4400" dirty="0" smtClean="0">
                  <a:latin typeface="Meiryo UI" panose="020B0604030504040204" pitchFamily="50" charset="-128"/>
                  <a:ea typeface="Meiryo UI" panose="020B0604030504040204" pitchFamily="50" charset="-128"/>
                </a:rPr>
                <a:t>QR</a:t>
              </a:r>
              <a:r>
                <a:rPr kumimoji="1" lang="ja-JP" altLang="en-US" sz="4400" dirty="0" smtClean="0">
                  <a:latin typeface="Meiryo UI" panose="020B0604030504040204" pitchFamily="50" charset="-128"/>
                  <a:ea typeface="Meiryo UI" panose="020B0604030504040204" pitchFamily="50" charset="-128"/>
                </a:rPr>
                <a:t>コード</a:t>
              </a:r>
              <a:r>
                <a:rPr kumimoji="1" lang="ja-JP" altLang="en-US" sz="3200" dirty="0" smtClean="0">
                  <a:latin typeface="Meiryo UI" panose="020B0604030504040204" pitchFamily="50" charset="-128"/>
                  <a:ea typeface="Meiryo UI" panose="020B0604030504040204" pitchFamily="50" charset="-128"/>
                </a:rPr>
                <a:t>より</a:t>
              </a:r>
              <a:r>
                <a:rPr kumimoji="1" lang="ja-JP" altLang="en-US" sz="4400" dirty="0" smtClean="0">
                  <a:latin typeface="Meiryo UI" panose="020B0604030504040204" pitchFamily="50" charset="-128"/>
                  <a:ea typeface="Meiryo UI" panose="020B0604030504040204" pitchFamily="50" charset="-128"/>
                </a:rPr>
                <a:t>アクセス！</a:t>
              </a:r>
              <a:endParaRPr kumimoji="1" lang="en-US" altLang="ja-JP" sz="4400" dirty="0">
                <a:latin typeface="Meiryo UI" panose="020B0604030504040204" pitchFamily="50" charset="-128"/>
                <a:ea typeface="Meiryo UI" panose="020B0604030504040204" pitchFamily="50" charset="-128"/>
              </a:endParaRPr>
            </a:p>
          </p:txBody>
        </p:sp>
      </p:grpSp>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049" y="2226450"/>
            <a:ext cx="3414910" cy="3414910"/>
          </a:xfrm>
          <a:prstGeom prst="rect">
            <a:avLst/>
          </a:prstGeom>
          <a:ln>
            <a:solidFill>
              <a:schemeClr val="tx1"/>
            </a:solidFill>
          </a:ln>
        </p:spPr>
      </p:pic>
    </p:spTree>
    <p:extLst>
      <p:ext uri="{BB962C8B-B14F-4D97-AF65-F5344CB8AC3E}">
        <p14:creationId xmlns:p14="http://schemas.microsoft.com/office/powerpoint/2010/main" val="1137924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3"/>
          <a:stretch>
            <a:fillRect/>
          </a:stretch>
        </p:blipFill>
        <p:spPr>
          <a:xfrm>
            <a:off x="5613961" y="2822652"/>
            <a:ext cx="6231116" cy="3344860"/>
          </a:xfrm>
          <a:prstGeom prst="rect">
            <a:avLst/>
          </a:prstGeom>
        </p:spPr>
      </p:pic>
      <p:sp>
        <p:nvSpPr>
          <p:cNvPr id="2" name="スライド番号プレースホルダー 1"/>
          <p:cNvSpPr>
            <a:spLocks noGrp="1"/>
          </p:cNvSpPr>
          <p:nvPr>
            <p:ph type="sldNum" sz="quarter" idx="12"/>
          </p:nvPr>
        </p:nvSpPr>
        <p:spPr/>
        <p:txBody>
          <a:bodyPr/>
          <a:lstStyle/>
          <a:p>
            <a:pPr>
              <a:defRPr/>
            </a:pPr>
            <a:fld id="{D8FD74C2-122B-4271-8B21-3AC7F633E4C2}" type="slidenum">
              <a:rPr lang="ja-JP" altLang="en-US" smtClean="0"/>
              <a:pPr>
                <a:defRPr/>
              </a:pPr>
              <a:t>15</a:t>
            </a:fld>
            <a:endParaRPr lang="ja-JP" altLang="en-US" dirty="0"/>
          </a:p>
        </p:txBody>
      </p:sp>
      <p:sp>
        <p:nvSpPr>
          <p:cNvPr id="5" name="Text Box 6"/>
          <p:cNvSpPr txBox="1">
            <a:spLocks noChangeArrowheads="1"/>
          </p:cNvSpPr>
          <p:nvPr/>
        </p:nvSpPr>
        <p:spPr bwMode="auto">
          <a:xfrm>
            <a:off x="254643" y="404122"/>
            <a:ext cx="11452142" cy="782770"/>
          </a:xfrm>
          <a:prstGeom prst="rect">
            <a:avLst/>
          </a:prstGeom>
          <a:solidFill>
            <a:schemeClr val="bg1"/>
          </a:solidFill>
          <a:ln w="571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82800" bIns="82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000" dirty="0" smtClean="0">
                <a:latin typeface="HG丸ｺﾞｼｯｸM-PRO" panose="020F0600000000000000" pitchFamily="50" charset="-128"/>
                <a:ea typeface="HG丸ｺﾞｼｯｸM-PRO" panose="020F0600000000000000" pitchFamily="50" charset="-128"/>
              </a:rPr>
              <a:t>電子申請による給水装置工事申込み手続き</a:t>
            </a:r>
            <a:endParaRPr lang="ja-JP" altLang="en-US" sz="4000" dirty="0">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538749" y="6338482"/>
            <a:ext cx="11168366" cy="369332"/>
          </a:xfrm>
          <a:prstGeom prst="rect">
            <a:avLst/>
          </a:prstGeom>
          <a:ln>
            <a:solidFill>
              <a:schemeClr val="tx1"/>
            </a:solidFill>
          </a:ln>
        </p:spPr>
        <p:txBody>
          <a:bodyPr wrap="square" rIns="0">
            <a:spAutoFit/>
          </a:bodyPr>
          <a:lstStyle/>
          <a:p>
            <a:r>
              <a:rPr lang="en-US" altLang="ja-JP" dirty="0">
                <a:latin typeface="Meiryo UI" panose="020B0604030504040204" pitchFamily="50" charset="-128"/>
                <a:ea typeface="Meiryo UI" panose="020B0604030504040204" pitchFamily="50" charset="-128"/>
              </a:rPr>
              <a:t>https://www.city.yokohama.lg.jp/business/bunyabetsu/suido/kyuusui-souchi/denshishinsei.html</a:t>
            </a:r>
          </a:p>
        </p:txBody>
      </p:sp>
      <p:sp>
        <p:nvSpPr>
          <p:cNvPr id="13" name="テキスト ボックス 12"/>
          <p:cNvSpPr txBox="1"/>
          <p:nvPr/>
        </p:nvSpPr>
        <p:spPr>
          <a:xfrm>
            <a:off x="3252757" y="5887557"/>
            <a:ext cx="2534583" cy="461665"/>
          </a:xfrm>
          <a:prstGeom prst="rect">
            <a:avLst/>
          </a:prstGeom>
          <a:noFill/>
        </p:spPr>
        <p:txBody>
          <a:bodyPr wrap="square" rtlCol="0">
            <a:spAutoFit/>
          </a:bodyPr>
          <a:lstStyle/>
          <a:p>
            <a:pPr algn="ctr"/>
            <a:r>
              <a:rPr lang="ja-JP" altLang="en-US" sz="2400" dirty="0" smtClean="0">
                <a:latin typeface="Meiryo UI" panose="020B0604030504040204" pitchFamily="50" charset="-128"/>
                <a:ea typeface="Meiryo UI" panose="020B0604030504040204" pitchFamily="50" charset="-128"/>
              </a:rPr>
              <a:t>↑詳細はこちら↓</a:t>
            </a:r>
            <a:endParaRPr kumimoji="1" lang="ja-JP" altLang="en-US" sz="2400" dirty="0">
              <a:latin typeface="Meiryo UI" panose="020B0604030504040204" pitchFamily="50" charset="-128"/>
              <a:ea typeface="Meiryo UI" panose="020B0604030504040204" pitchFamily="50" charset="-128"/>
            </a:endParaRPr>
          </a:p>
        </p:txBody>
      </p:sp>
      <p:sp>
        <p:nvSpPr>
          <p:cNvPr id="22" name="Rectangle 17"/>
          <p:cNvSpPr>
            <a:spLocks noChangeArrowheads="1"/>
          </p:cNvSpPr>
          <p:nvPr/>
        </p:nvSpPr>
        <p:spPr bwMode="auto">
          <a:xfrm>
            <a:off x="254643" y="18251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5" name="フレーム 24"/>
          <p:cNvSpPr/>
          <p:nvPr/>
        </p:nvSpPr>
        <p:spPr>
          <a:xfrm>
            <a:off x="456280" y="1438413"/>
            <a:ext cx="11187160" cy="1450585"/>
          </a:xfrm>
          <a:prstGeom prst="frame">
            <a:avLst>
              <a:gd name="adj1" fmla="val 5908"/>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Rectangle 18"/>
          <p:cNvSpPr>
            <a:spLocks noChangeArrowheads="1"/>
          </p:cNvSpPr>
          <p:nvPr/>
        </p:nvSpPr>
        <p:spPr bwMode="auto">
          <a:xfrm>
            <a:off x="456280" y="1486438"/>
            <a:ext cx="1109525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65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4000" b="1"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電子申請</a:t>
            </a:r>
            <a:r>
              <a:rPr kumimoji="0" lang="ja-JP" altLang="ja-JP" sz="2800"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をご利用いただくことで</a:t>
            </a:r>
            <a:endParaRPr kumimoji="0" lang="en-US" altLang="ja-JP" sz="2800"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33350" algn="r" defTabSz="914400" rtl="0" eaLnBrk="0" fontAlgn="base" latinLnBrk="0" hangingPunct="0">
              <a:lnSpc>
                <a:spcPct val="100000"/>
              </a:lnSpc>
              <a:spcBef>
                <a:spcPct val="0"/>
              </a:spcBef>
              <a:spcAft>
                <a:spcPct val="0"/>
              </a:spcAft>
              <a:buClrTx/>
              <a:buSzTx/>
              <a:buFontTx/>
              <a:buNone/>
              <a:tabLst/>
            </a:pPr>
            <a:r>
              <a:rPr kumimoji="0" lang="ja-JP" altLang="ja-JP" sz="2800"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水道局窓口へ</a:t>
            </a:r>
            <a:r>
              <a:rPr kumimoji="0" lang="ja-JP" altLang="ja-JP" sz="4000" b="1"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来庁する回数を減らす</a:t>
            </a:r>
            <a:r>
              <a:rPr kumimoji="0" lang="ja-JP" altLang="ja-JP" sz="2800" b="0"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ことができます。</a:t>
            </a:r>
            <a:endParaRPr kumimoji="0" lang="ja-JP" altLang="ja-JP" sz="2800" b="0" i="0" u="none" strike="noStrike" cap="none" normalizeH="0" baseline="0" dirty="0" smtClean="0">
              <a:ln>
                <a:noFill/>
              </a:ln>
              <a:solidFill>
                <a:schemeClr val="tx1"/>
              </a:solidFill>
              <a:effectLst/>
            </a:endParaRPr>
          </a:p>
        </p:txBody>
      </p:sp>
      <p:sp>
        <p:nvSpPr>
          <p:cNvPr id="27" name="角丸四角形 26"/>
          <p:cNvSpPr/>
          <p:nvPr/>
        </p:nvSpPr>
        <p:spPr>
          <a:xfrm>
            <a:off x="456280" y="2973281"/>
            <a:ext cx="5010663" cy="120210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2000" kern="100" dirty="0" smtClean="0">
                <a:effectLst/>
                <a:ea typeface="ＭＳ ゴシック" panose="020B0609070205080204" pitchFamily="49" charset="-128"/>
                <a:cs typeface="Times New Roman" panose="02020603050405020304" pitchFamily="18" charset="0"/>
              </a:rPr>
              <a:t>給水</a:t>
            </a:r>
            <a:r>
              <a:rPr lang="ja-JP" sz="2000" kern="100" dirty="0">
                <a:effectLst/>
                <a:ea typeface="ＭＳ ゴシック" panose="020B0609070205080204" pitchFamily="49" charset="-128"/>
                <a:cs typeface="Times New Roman" panose="02020603050405020304" pitchFamily="18" charset="0"/>
              </a:rPr>
              <a:t>装置工事の申込み手続き及び完了届提出等の事務手続きについて、電子申請による申込みができます</a:t>
            </a:r>
            <a:r>
              <a:rPr lang="ja-JP" sz="2000" kern="100" dirty="0" smtClean="0">
                <a:effectLst/>
                <a:ea typeface="ＭＳ ゴシック" panose="020B0609070205080204" pitchFamily="49" charset="-128"/>
                <a:cs typeface="Times New Roman" panose="02020603050405020304" pitchFamily="18" charset="0"/>
              </a:rPr>
              <a:t>。</a:t>
            </a:r>
            <a:endParaRPr lang="ja-JP" sz="2000" kern="100" dirty="0">
              <a:effectLst/>
              <a:ea typeface="游明朝" panose="02020400000000000000" pitchFamily="18" charset="-128"/>
              <a:cs typeface="Times New Roman" panose="02020603050405020304" pitchFamily="18" charset="0"/>
            </a:endParaRPr>
          </a:p>
        </p:txBody>
      </p:sp>
      <p:pic>
        <p:nvPicPr>
          <p:cNvPr id="24" name="図 23"/>
          <p:cNvPicPr>
            <a:picLocks noChangeAspect="1"/>
          </p:cNvPicPr>
          <p:nvPr/>
        </p:nvPicPr>
        <p:blipFill>
          <a:blip r:embed="rId4"/>
          <a:stretch>
            <a:fillRect/>
          </a:stretch>
        </p:blipFill>
        <p:spPr>
          <a:xfrm>
            <a:off x="780972" y="4247134"/>
            <a:ext cx="2398276" cy="2019601"/>
          </a:xfrm>
          <a:prstGeom prst="rect">
            <a:avLst/>
          </a:prstGeom>
        </p:spPr>
      </p:pic>
      <p:pic>
        <p:nvPicPr>
          <p:cNvPr id="28" name="図 27"/>
          <p:cNvPicPr>
            <a:picLocks noChangeAspect="1"/>
          </p:cNvPicPr>
          <p:nvPr/>
        </p:nvPicPr>
        <p:blipFill>
          <a:blip r:embed="rId5"/>
          <a:stretch>
            <a:fillRect/>
          </a:stretch>
        </p:blipFill>
        <p:spPr>
          <a:xfrm>
            <a:off x="3696401" y="4287148"/>
            <a:ext cx="1647297" cy="1644542"/>
          </a:xfrm>
          <a:prstGeom prst="rect">
            <a:avLst/>
          </a:prstGeom>
        </p:spPr>
      </p:pic>
    </p:spTree>
    <p:extLst>
      <p:ext uri="{BB962C8B-B14F-4D97-AF65-F5344CB8AC3E}">
        <p14:creationId xmlns:p14="http://schemas.microsoft.com/office/powerpoint/2010/main" val="3614233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232610" y="536702"/>
            <a:ext cx="11730786" cy="782770"/>
          </a:xfrm>
          <a:prstGeom prst="rect">
            <a:avLst/>
          </a:prstGeom>
          <a:solidFill>
            <a:schemeClr val="bg1"/>
          </a:solidFill>
          <a:ln w="57150">
            <a:pattFill prst="pct70">
              <a:fgClr>
                <a:srgbClr val="0000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82800" bIns="82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給水工事受付センターの開設</a:t>
            </a:r>
            <a:r>
              <a:rPr lang="en-US" altLang="ja-JP" sz="4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令和４年</a:t>
            </a:r>
            <a:r>
              <a:rPr lang="en-US" altLang="ja-JP" sz="4000" dirty="0" smtClean="0">
                <a:solidFill>
                  <a:srgbClr val="FF0000"/>
                </a:solidFill>
                <a:latin typeface="HG丸ｺﾞｼｯｸM-PRO" panose="020F0600000000000000" pitchFamily="50" charset="-128"/>
                <a:ea typeface="HG丸ｺﾞｼｯｸM-PRO" panose="020F0600000000000000" pitchFamily="50" charset="-128"/>
              </a:rPr>
              <a:t>10</a:t>
            </a: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月３日</a:t>
            </a:r>
            <a:r>
              <a:rPr lang="en-US" altLang="ja-JP" sz="4000"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en-US" sz="4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326856" y="1548367"/>
            <a:ext cx="11542293" cy="1754326"/>
          </a:xfrm>
          <a:prstGeom prst="rect">
            <a:avLst/>
          </a:prstGeom>
          <a:solidFill>
            <a:srgbClr val="FFFF00"/>
          </a:solidFill>
          <a:ln>
            <a:solidFill>
              <a:schemeClr val="tx1"/>
            </a:solidFill>
          </a:ln>
        </p:spPr>
        <p:txBody>
          <a:bodyPr wrap="square">
            <a:spAutoFit/>
          </a:bodyPr>
          <a:lstStyle/>
          <a:p>
            <a:r>
              <a:rPr lang="ja-JP" altLang="en-US" dirty="0"/>
              <a:t>給水装置工事の「給水審査部門」及び「埋設管調査部門」を、給水工事受付センターに集約します。</a:t>
            </a:r>
          </a:p>
          <a:p>
            <a:r>
              <a:rPr lang="ja-JP" altLang="en-US" dirty="0"/>
              <a:t>センターでは、本市が管理する水道管（配水管等）や給水装置に関する埋設管情報の管理、情報提供・図面交付、設計相談、工事申込・工事完了届等の受付・審査を行います。</a:t>
            </a:r>
          </a:p>
          <a:p>
            <a:r>
              <a:rPr lang="ja-JP" altLang="en-US" dirty="0"/>
              <a:t>このため、指定給水装置工事業者様、不動産関係事業者様及び他企業工事事業者様の皆さまは給水工事受付センターにご来庁いただくことになります。</a:t>
            </a:r>
          </a:p>
          <a:p>
            <a:r>
              <a:rPr lang="ja-JP" altLang="en-US" dirty="0"/>
              <a:t>なお、給水装置工事の完了検査については、各行政区を所管する現行の水道事務所で行います。</a:t>
            </a:r>
          </a:p>
        </p:txBody>
      </p:sp>
      <p:pic>
        <p:nvPicPr>
          <p:cNvPr id="24" name="図 23"/>
          <p:cNvPicPr>
            <a:picLocks noChangeAspect="1"/>
          </p:cNvPicPr>
          <p:nvPr/>
        </p:nvPicPr>
        <p:blipFill>
          <a:blip r:embed="rId3"/>
          <a:stretch>
            <a:fillRect/>
          </a:stretch>
        </p:blipFill>
        <p:spPr>
          <a:xfrm>
            <a:off x="2564464" y="3531588"/>
            <a:ext cx="7067076" cy="3098107"/>
          </a:xfrm>
          <a:prstGeom prst="rect">
            <a:avLst/>
          </a:prstGeom>
        </p:spPr>
      </p:pic>
    </p:spTree>
    <p:extLst>
      <p:ext uri="{BB962C8B-B14F-4D97-AF65-F5344CB8AC3E}">
        <p14:creationId xmlns:p14="http://schemas.microsoft.com/office/powerpoint/2010/main" val="3559510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b="50312"/>
          <a:stretch/>
        </p:blipFill>
        <p:spPr>
          <a:xfrm>
            <a:off x="6918461" y="1815877"/>
            <a:ext cx="5273538" cy="2114808"/>
          </a:xfrm>
          <a:prstGeom prst="rect">
            <a:avLst/>
          </a:prstGeom>
        </p:spPr>
      </p:pic>
      <p:sp>
        <p:nvSpPr>
          <p:cNvPr id="2" name="スライド番号プレースホルダー 1"/>
          <p:cNvSpPr>
            <a:spLocks noGrp="1"/>
          </p:cNvSpPr>
          <p:nvPr>
            <p:ph type="sldNum" sz="quarter" idx="12"/>
          </p:nvPr>
        </p:nvSpPr>
        <p:spPr/>
        <p:txBody>
          <a:bodyPr/>
          <a:lstStyle/>
          <a:p>
            <a:pPr>
              <a:defRPr/>
            </a:pPr>
            <a:fld id="{D8FD74C2-122B-4271-8B21-3AC7F633E4C2}" type="slidenum">
              <a:rPr lang="ja-JP" altLang="en-US" smtClean="0"/>
              <a:pPr>
                <a:defRPr/>
              </a:pPr>
              <a:t>17</a:t>
            </a:fld>
            <a:endParaRPr lang="ja-JP" altLang="en-US" dirty="0"/>
          </a:p>
        </p:txBody>
      </p:sp>
      <p:sp>
        <p:nvSpPr>
          <p:cNvPr id="15" name="テキスト ボックス 14"/>
          <p:cNvSpPr txBox="1"/>
          <p:nvPr/>
        </p:nvSpPr>
        <p:spPr>
          <a:xfrm>
            <a:off x="4051983" y="3697093"/>
            <a:ext cx="2751376" cy="523220"/>
          </a:xfrm>
          <a:prstGeom prst="rect">
            <a:avLst/>
          </a:prstGeom>
          <a:noFill/>
        </p:spPr>
        <p:txBody>
          <a:bodyPr wrap="square" rtlCol="0">
            <a:spAutoFit/>
          </a:bodyPr>
          <a:lstStyle/>
          <a:p>
            <a:r>
              <a:rPr kumimoji="1" lang="ja-JP" altLang="en-US" sz="2800" dirty="0" smtClean="0">
                <a:latin typeface="Meiryo UI" panose="020B0604030504040204" pitchFamily="50" charset="-128"/>
                <a:ea typeface="Meiryo UI" panose="020B0604030504040204" pitchFamily="50" charset="-128"/>
              </a:rPr>
              <a:t>詳細</a:t>
            </a:r>
            <a:r>
              <a:rPr kumimoji="1" lang="ja-JP" altLang="en-US" dirty="0" smtClean="0">
                <a:latin typeface="Meiryo UI" panose="020B0604030504040204" pitchFamily="50" charset="-128"/>
                <a:ea typeface="Meiryo UI" panose="020B0604030504040204" pitchFamily="50" charset="-128"/>
              </a:rPr>
              <a:t>は</a:t>
            </a:r>
            <a:r>
              <a:rPr kumimoji="1" lang="en-US" altLang="ja-JP" sz="2800" dirty="0" smtClean="0">
                <a:latin typeface="Meiryo UI" panose="020B0604030504040204" pitchFamily="50" charset="-128"/>
                <a:ea typeface="Meiryo UI" panose="020B0604030504040204" pitchFamily="50" charset="-128"/>
              </a:rPr>
              <a:t>QR</a:t>
            </a:r>
            <a:r>
              <a:rPr kumimoji="1" lang="ja-JP" altLang="en-US" sz="2800" dirty="0" smtClean="0">
                <a:latin typeface="Meiryo UI" panose="020B0604030504040204" pitchFamily="50" charset="-128"/>
                <a:ea typeface="Meiryo UI" panose="020B0604030504040204" pitchFamily="50" charset="-128"/>
              </a:rPr>
              <a:t>コード</a:t>
            </a:r>
            <a:r>
              <a:rPr kumimoji="1" lang="ja-JP" altLang="en-US" dirty="0" smtClean="0">
                <a:latin typeface="Meiryo UI" panose="020B0604030504040204" pitchFamily="50" charset="-128"/>
                <a:ea typeface="Meiryo UI" panose="020B0604030504040204" pitchFamily="50" charset="-128"/>
              </a:rPr>
              <a:t>より</a:t>
            </a:r>
            <a:endParaRPr kumimoji="1" lang="en-US" altLang="ja-JP" sz="2800" dirty="0">
              <a:latin typeface="Meiryo UI" panose="020B0604030504040204" pitchFamily="50" charset="-128"/>
              <a:ea typeface="Meiryo UI" panose="020B0604030504040204" pitchFamily="50" charset="-128"/>
            </a:endParaRPr>
          </a:p>
        </p:txBody>
      </p:sp>
      <p:sp>
        <p:nvSpPr>
          <p:cNvPr id="13" name="Text Box 6"/>
          <p:cNvSpPr txBox="1">
            <a:spLocks noChangeArrowheads="1"/>
          </p:cNvSpPr>
          <p:nvPr/>
        </p:nvSpPr>
        <p:spPr bwMode="auto">
          <a:xfrm>
            <a:off x="244643" y="392012"/>
            <a:ext cx="11730786" cy="782770"/>
          </a:xfrm>
          <a:prstGeom prst="rect">
            <a:avLst/>
          </a:prstGeom>
          <a:solidFill>
            <a:schemeClr val="bg1"/>
          </a:solidFill>
          <a:ln w="57150">
            <a:pattFill prst="pct70">
              <a:fgClr>
                <a:srgbClr val="0000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82800" bIns="82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給水工事受付センターの開設</a:t>
            </a:r>
            <a:r>
              <a:rPr lang="en-US" altLang="ja-JP" sz="4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令和４年</a:t>
            </a:r>
            <a:r>
              <a:rPr lang="en-US" altLang="ja-JP" sz="4000" dirty="0" smtClean="0">
                <a:solidFill>
                  <a:srgbClr val="FF0000"/>
                </a:solidFill>
                <a:latin typeface="HG丸ｺﾞｼｯｸM-PRO" panose="020F0600000000000000" pitchFamily="50" charset="-128"/>
                <a:ea typeface="HG丸ｺﾞｼｯｸM-PRO" panose="020F0600000000000000" pitchFamily="50" charset="-128"/>
              </a:rPr>
              <a:t>10</a:t>
            </a: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月３日</a:t>
            </a:r>
            <a:r>
              <a:rPr lang="en-US" altLang="ja-JP" sz="4000"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en-US" sz="40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0" y="1691839"/>
            <a:ext cx="12204044" cy="5029636"/>
            <a:chOff x="0" y="1809866"/>
            <a:chExt cx="12204044" cy="5029636"/>
          </a:xfrm>
        </p:grpSpPr>
        <p:sp>
          <p:nvSpPr>
            <p:cNvPr id="12" name="正方形/長方形 11"/>
            <p:cNvSpPr/>
            <p:nvPr/>
          </p:nvSpPr>
          <p:spPr>
            <a:xfrm>
              <a:off x="6681228" y="6107363"/>
              <a:ext cx="5137789" cy="523220"/>
            </a:xfrm>
            <a:prstGeom prst="rect">
              <a:avLst/>
            </a:prstGeom>
            <a:ln>
              <a:solidFill>
                <a:schemeClr val="tx1"/>
              </a:solidFill>
            </a:ln>
          </p:spPr>
          <p:txBody>
            <a:bodyPr wrap="square" rIns="0">
              <a:spAutoFit/>
            </a:bodyPr>
            <a:lstStyle/>
            <a:p>
              <a:r>
                <a:rPr lang="en-US" altLang="ja-JP" sz="1400" dirty="0">
                  <a:latin typeface="Meiryo UI" panose="020B0604030504040204" pitchFamily="50" charset="-128"/>
                  <a:ea typeface="Meiryo UI" panose="020B0604030504040204" pitchFamily="50" charset="-128"/>
                </a:rPr>
                <a:t>https://www.city.yokohama.lg.jp/business/bunyabetsu/suido/kyuusui-souchi/oshirase/default202208171125.html</a:t>
              </a:r>
            </a:p>
          </p:txBody>
        </p:sp>
        <p:pic>
          <p:nvPicPr>
            <p:cNvPr id="14" name="図 13"/>
            <p:cNvPicPr>
              <a:picLocks noChangeAspect="1"/>
            </p:cNvPicPr>
            <p:nvPr/>
          </p:nvPicPr>
          <p:blipFill rotWithShape="1">
            <a:blip r:embed="rId3"/>
            <a:srcRect t="49050" b="-786"/>
            <a:stretch/>
          </p:blipFill>
          <p:spPr>
            <a:xfrm>
              <a:off x="6930505" y="3868815"/>
              <a:ext cx="5273539" cy="2201992"/>
            </a:xfrm>
            <a:prstGeom prst="rect">
              <a:avLst/>
            </a:prstGeom>
          </p:spPr>
        </p:pic>
        <p:pic>
          <p:nvPicPr>
            <p:cNvPr id="7" name="図 6"/>
            <p:cNvPicPr>
              <a:picLocks noChangeAspect="1"/>
            </p:cNvPicPr>
            <p:nvPr/>
          </p:nvPicPr>
          <p:blipFill>
            <a:blip r:embed="rId4"/>
            <a:stretch>
              <a:fillRect/>
            </a:stretch>
          </p:blipFill>
          <p:spPr>
            <a:xfrm>
              <a:off x="4403011" y="4574877"/>
              <a:ext cx="2049321" cy="204308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6" name="図 15"/>
            <p:cNvPicPr>
              <a:picLocks noChangeAspect="1"/>
            </p:cNvPicPr>
            <p:nvPr/>
          </p:nvPicPr>
          <p:blipFill>
            <a:blip r:embed="rId5"/>
            <a:stretch>
              <a:fillRect/>
            </a:stretch>
          </p:blipFill>
          <p:spPr>
            <a:xfrm>
              <a:off x="456879" y="3815120"/>
              <a:ext cx="3467959" cy="3024382"/>
            </a:xfrm>
            <a:prstGeom prst="rect">
              <a:avLst/>
            </a:prstGeom>
          </p:spPr>
        </p:pic>
        <p:sp>
          <p:nvSpPr>
            <p:cNvPr id="18" name="正方形/長方形 17"/>
            <p:cNvSpPr/>
            <p:nvPr/>
          </p:nvSpPr>
          <p:spPr>
            <a:xfrm>
              <a:off x="0" y="1809866"/>
              <a:ext cx="6930505" cy="2031325"/>
            </a:xfrm>
            <a:prstGeom prst="rect">
              <a:avLst/>
            </a:prstGeom>
          </p:spPr>
          <p:txBody>
            <a:bodyPr wrap="square">
              <a:spAutoFit/>
            </a:bodyPr>
            <a:lstStyle/>
            <a:p>
              <a:r>
                <a:rPr lang="ja-JP" altLang="en-US" b="1" dirty="0" smtClean="0"/>
                <a:t>　 所在地</a:t>
              </a:r>
              <a:r>
                <a:rPr lang="ja-JP" altLang="en-US" dirty="0" smtClean="0"/>
                <a:t>　　　  横浜市</a:t>
              </a:r>
              <a:r>
                <a:rPr lang="ja-JP" altLang="en-US" dirty="0"/>
                <a:t>保土ケ谷区川辺町５番地</a:t>
              </a:r>
              <a:r>
                <a:rPr lang="ja-JP" altLang="en-US" dirty="0" smtClean="0"/>
                <a:t>１</a:t>
              </a:r>
              <a:endParaRPr lang="en-US" altLang="ja-JP" dirty="0" smtClean="0"/>
            </a:p>
            <a:p>
              <a:r>
                <a:rPr lang="ja-JP" altLang="en-US" dirty="0"/>
                <a:t>　</a:t>
              </a:r>
              <a:r>
                <a:rPr lang="ja-JP" altLang="en-US" dirty="0" smtClean="0"/>
                <a:t>　　　　　　　（</a:t>
              </a:r>
              <a:r>
                <a:rPr lang="ja-JP" altLang="en-US" dirty="0"/>
                <a:t>相模鉄道星川駅から徒歩５分）</a:t>
              </a:r>
            </a:p>
            <a:p>
              <a:r>
                <a:rPr lang="ja-JP" altLang="en-US" b="1" dirty="0"/>
                <a:t>窓口受付</a:t>
              </a:r>
              <a:r>
                <a:rPr lang="ja-JP" altLang="en-US" b="1" dirty="0" smtClean="0"/>
                <a:t>時間</a:t>
              </a:r>
              <a:r>
                <a:rPr lang="ja-JP" altLang="en-US" dirty="0" smtClean="0"/>
                <a:t>　   平日</a:t>
              </a:r>
              <a:r>
                <a:rPr lang="ja-JP" altLang="en-US" dirty="0"/>
                <a:t>の午前８時 </a:t>
              </a:r>
              <a:r>
                <a:rPr lang="en-US" altLang="ja-JP" dirty="0"/>
                <a:t>45 </a:t>
              </a:r>
              <a:r>
                <a:rPr lang="ja-JP" altLang="en-US" dirty="0"/>
                <a:t>分から午後５時まで</a:t>
              </a:r>
            </a:p>
            <a:p>
              <a:r>
                <a:rPr lang="ja-JP" altLang="en-US" b="1" dirty="0" smtClean="0"/>
                <a:t>   業務内容　　　</a:t>
              </a:r>
              <a:r>
                <a:rPr lang="en-US" altLang="ja-JP" dirty="0" smtClean="0"/>
                <a:t>(</a:t>
              </a:r>
              <a:r>
                <a:rPr lang="en-US" altLang="ja-JP" dirty="0"/>
                <a:t>1) </a:t>
              </a:r>
              <a:r>
                <a:rPr lang="ja-JP" altLang="en-US" dirty="0"/>
                <a:t>給水装置工事の申込書・完了届の受付、審査</a:t>
              </a:r>
            </a:p>
            <a:p>
              <a:r>
                <a:rPr lang="ja-JP" altLang="en-US" dirty="0"/>
                <a:t>　　　　</a:t>
              </a:r>
              <a:r>
                <a:rPr lang="ja-JP" altLang="en-US" dirty="0" smtClean="0"/>
                <a:t>　　　   </a:t>
              </a:r>
              <a:r>
                <a:rPr lang="en-US" altLang="ja-JP" dirty="0" smtClean="0"/>
                <a:t>(</a:t>
              </a:r>
              <a:r>
                <a:rPr lang="en-US" altLang="ja-JP" dirty="0"/>
                <a:t>2) </a:t>
              </a:r>
              <a:r>
                <a:rPr lang="ja-JP" altLang="en-US" dirty="0"/>
                <a:t>水道工事関係事業者や不動産関係事業者等</a:t>
              </a:r>
              <a:r>
                <a:rPr lang="ja-JP" altLang="en-US" dirty="0" smtClean="0"/>
                <a:t>の</a:t>
              </a:r>
              <a:endParaRPr lang="en-US" altLang="ja-JP" dirty="0" smtClean="0"/>
            </a:p>
            <a:p>
              <a:r>
                <a:rPr lang="ja-JP" altLang="en-US" dirty="0"/>
                <a:t>　</a:t>
              </a:r>
              <a:r>
                <a:rPr lang="ja-JP" altLang="en-US" dirty="0" smtClean="0"/>
                <a:t>　　　　　　　　  水道管の埋設</a:t>
              </a:r>
              <a:r>
                <a:rPr lang="ja-JP" altLang="en-US" dirty="0"/>
                <a:t>状況調査や図面交付対応</a:t>
              </a:r>
            </a:p>
            <a:p>
              <a:r>
                <a:rPr lang="ja-JP" altLang="en-US" dirty="0"/>
                <a:t>　　　　</a:t>
              </a:r>
              <a:r>
                <a:rPr lang="ja-JP" altLang="en-US" dirty="0" smtClean="0"/>
                <a:t>　　　   </a:t>
              </a:r>
              <a:r>
                <a:rPr lang="en-US" altLang="ja-JP" dirty="0" smtClean="0"/>
                <a:t>(</a:t>
              </a:r>
              <a:r>
                <a:rPr lang="en-US" altLang="ja-JP" dirty="0"/>
                <a:t>3) </a:t>
              </a:r>
              <a:r>
                <a:rPr lang="ja-JP" altLang="en-US" dirty="0"/>
                <a:t>給水装置に関する相談対応</a:t>
              </a:r>
            </a:p>
          </p:txBody>
        </p:sp>
      </p:grpSp>
    </p:spTree>
    <p:extLst>
      <p:ext uri="{BB962C8B-B14F-4D97-AF65-F5344CB8AC3E}">
        <p14:creationId xmlns:p14="http://schemas.microsoft.com/office/powerpoint/2010/main" val="620196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8FD74C2-122B-4271-8B21-3AC7F633E4C2}" type="slidenum">
              <a:rPr lang="ja-JP" altLang="en-US" smtClean="0"/>
              <a:pPr>
                <a:defRPr/>
              </a:pPr>
              <a:t>18</a:t>
            </a:fld>
            <a:endParaRPr lang="ja-JP" altLang="en-US" dirty="0"/>
          </a:p>
        </p:txBody>
      </p:sp>
      <p:grpSp>
        <p:nvGrpSpPr>
          <p:cNvPr id="4" name="グループ化 3"/>
          <p:cNvGrpSpPr/>
          <p:nvPr/>
        </p:nvGrpSpPr>
        <p:grpSpPr>
          <a:xfrm>
            <a:off x="208548" y="561734"/>
            <a:ext cx="11730786" cy="5662268"/>
            <a:chOff x="232611" y="976554"/>
            <a:chExt cx="11730786" cy="5662268"/>
          </a:xfrm>
        </p:grpSpPr>
        <p:pic>
          <p:nvPicPr>
            <p:cNvPr id="3" name="図 2"/>
            <p:cNvPicPr>
              <a:picLocks noChangeAspect="1"/>
            </p:cNvPicPr>
            <p:nvPr/>
          </p:nvPicPr>
          <p:blipFill>
            <a:blip r:embed="rId3"/>
            <a:stretch>
              <a:fillRect/>
            </a:stretch>
          </p:blipFill>
          <p:spPr>
            <a:xfrm>
              <a:off x="232611" y="3147868"/>
              <a:ext cx="5497269" cy="2757472"/>
            </a:xfrm>
            <a:prstGeom prst="rect">
              <a:avLst/>
            </a:prstGeom>
          </p:spPr>
        </p:pic>
        <p:pic>
          <p:nvPicPr>
            <p:cNvPr id="8" name="図 7"/>
            <p:cNvPicPr>
              <a:picLocks noChangeAspect="1"/>
            </p:cNvPicPr>
            <p:nvPr/>
          </p:nvPicPr>
          <p:blipFill>
            <a:blip r:embed="rId4"/>
            <a:stretch>
              <a:fillRect/>
            </a:stretch>
          </p:blipFill>
          <p:spPr>
            <a:xfrm>
              <a:off x="5966045" y="3147868"/>
              <a:ext cx="4892455" cy="1922681"/>
            </a:xfrm>
            <a:prstGeom prst="rect">
              <a:avLst/>
            </a:prstGeom>
          </p:spPr>
        </p:pic>
        <p:sp>
          <p:nvSpPr>
            <p:cNvPr id="12" name="正方形/長方形 11"/>
            <p:cNvSpPr/>
            <p:nvPr/>
          </p:nvSpPr>
          <p:spPr>
            <a:xfrm>
              <a:off x="6071136" y="5449767"/>
              <a:ext cx="3102445" cy="1189055"/>
            </a:xfrm>
            <a:prstGeom prst="rect">
              <a:avLst/>
            </a:prstGeom>
            <a:ln>
              <a:solidFill>
                <a:schemeClr val="tx1"/>
              </a:solidFill>
            </a:ln>
          </p:spPr>
          <p:txBody>
            <a:bodyPr wrap="square" rIns="0">
              <a:spAutoFit/>
            </a:bodyPr>
            <a:lstStyle/>
            <a:p>
              <a:r>
                <a:rPr lang="en-US" altLang="ja-JP" sz="1400" dirty="0">
                  <a:latin typeface="Meiryo UI" panose="020B0604030504040204" pitchFamily="50" charset="-128"/>
                  <a:ea typeface="Meiryo UI" panose="020B0604030504040204" pitchFamily="50" charset="-128"/>
                </a:rPr>
                <a:t>https://</a:t>
              </a:r>
              <a:r>
                <a:rPr lang="en-US" altLang="ja-JP" sz="1400" dirty="0" smtClean="0">
                  <a:latin typeface="Meiryo UI" panose="020B0604030504040204" pitchFamily="50" charset="-128"/>
                  <a:ea typeface="Meiryo UI" panose="020B0604030504040204" pitchFamily="50" charset="-128"/>
                </a:rPr>
                <a:t>www.city.yokohama.lg.jp/business/bunyabetsu/suido/kyuusui-souchi/oshirase/default202208171125.html</a:t>
              </a:r>
              <a:endParaRPr lang="en-US" altLang="ja-JP" sz="1400" dirty="0">
                <a:latin typeface="Meiryo UI" panose="020B0604030504040204" pitchFamily="50" charset="-128"/>
                <a:ea typeface="Meiryo UI" panose="020B0604030504040204" pitchFamily="50" charset="-128"/>
              </a:endParaRPr>
            </a:p>
          </p:txBody>
        </p:sp>
        <p:sp>
          <p:nvSpPr>
            <p:cNvPr id="13" name="Text Box 6"/>
            <p:cNvSpPr txBox="1">
              <a:spLocks noChangeArrowheads="1"/>
            </p:cNvSpPr>
            <p:nvPr/>
          </p:nvSpPr>
          <p:spPr bwMode="auto">
            <a:xfrm>
              <a:off x="232611" y="976554"/>
              <a:ext cx="11730786" cy="721215"/>
            </a:xfrm>
            <a:prstGeom prst="rect">
              <a:avLst/>
            </a:prstGeom>
            <a:solidFill>
              <a:schemeClr val="bg1"/>
            </a:solidFill>
            <a:ln w="57150">
              <a:pattFill prst="pct70">
                <a:fgClr>
                  <a:srgbClr val="0000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82800" bIns="82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rPr>
                <a:t>メーター下流側漏水修繕事業者リスト掲載について</a:t>
              </a:r>
            </a:p>
          </p:txBody>
        </p:sp>
        <p:sp>
          <p:nvSpPr>
            <p:cNvPr id="18" name="正方形/長方形 17"/>
            <p:cNvSpPr/>
            <p:nvPr/>
          </p:nvSpPr>
          <p:spPr>
            <a:xfrm>
              <a:off x="302795" y="1796764"/>
              <a:ext cx="11590418" cy="1354217"/>
            </a:xfrm>
            <a:prstGeom prst="rect">
              <a:avLst/>
            </a:prstGeom>
            <a:solidFill>
              <a:srgbClr val="FFFF00"/>
            </a:solidFill>
            <a:ln>
              <a:solidFill>
                <a:schemeClr val="tx1"/>
              </a:solidFill>
            </a:ln>
          </p:spPr>
          <p:txBody>
            <a:bodyPr wrap="square">
              <a:spAutoFit/>
            </a:bodyPr>
            <a:lstStyle/>
            <a:p>
              <a:r>
                <a:rPr lang="ja-JP" altLang="en-US" dirty="0"/>
                <a:t>水道局では、お客さまが、水道メーターから蛇口までの漏水修繕対応可能な横浜市指定給水装置工事事業者（以下「指定工事事業者」という。）を探す際に、容易に検索が可能となるようメーター下流側の修繕対応が可能な指定工事事業者リストを作成し、掲載しています</a:t>
              </a:r>
              <a:r>
                <a:rPr lang="ja-JP" altLang="en-US" dirty="0" smtClean="0"/>
                <a:t>。</a:t>
              </a:r>
              <a:endParaRPr lang="en-US" altLang="ja-JP" dirty="0" smtClean="0"/>
            </a:p>
            <a:p>
              <a:r>
                <a:rPr lang="ja-JP" altLang="en-US" b="1" dirty="0" smtClean="0">
                  <a:solidFill>
                    <a:srgbClr val="FF0000"/>
                  </a:solidFill>
                </a:rPr>
                <a:t>申込み手続きは、</a:t>
              </a:r>
              <a:r>
                <a:rPr lang="ja-JP" altLang="en-US" sz="2800" b="1" dirty="0" smtClean="0">
                  <a:solidFill>
                    <a:srgbClr val="FF0000"/>
                  </a:solidFill>
                </a:rPr>
                <a:t>横浜市電子申請・届出システム</a:t>
              </a:r>
              <a:r>
                <a:rPr lang="ja-JP" altLang="en-US" b="1" dirty="0" smtClean="0">
                  <a:solidFill>
                    <a:srgbClr val="FF0000"/>
                  </a:solidFill>
                </a:rPr>
                <a:t>から</a:t>
              </a:r>
              <a:r>
                <a:rPr lang="ja-JP" altLang="en-US" b="1" dirty="0">
                  <a:solidFill>
                    <a:srgbClr val="FF0000"/>
                  </a:solidFill>
                </a:rPr>
                <a:t>お申込み</a:t>
              </a:r>
              <a:r>
                <a:rPr lang="ja-JP" altLang="en-US" b="1" dirty="0" smtClean="0">
                  <a:solidFill>
                    <a:srgbClr val="FF0000"/>
                  </a:solidFill>
                </a:rPr>
                <a:t>ください（詳細</a:t>
              </a:r>
              <a:r>
                <a:rPr lang="ja-JP" altLang="en-US" b="1" dirty="0">
                  <a:solidFill>
                    <a:srgbClr val="FF0000"/>
                  </a:solidFill>
                </a:rPr>
                <a:t>は</a:t>
              </a:r>
              <a:r>
                <a:rPr lang="en-US" altLang="ja-JP" b="1" dirty="0">
                  <a:solidFill>
                    <a:srgbClr val="FF0000"/>
                  </a:solidFill>
                </a:rPr>
                <a:t>QR</a:t>
              </a:r>
              <a:r>
                <a:rPr lang="ja-JP" altLang="en-US" b="1" dirty="0" smtClean="0">
                  <a:solidFill>
                    <a:srgbClr val="FF0000"/>
                  </a:solidFill>
                </a:rPr>
                <a:t>コード）。</a:t>
              </a:r>
              <a:endParaRPr lang="ja-JP" altLang="en-US" b="1" dirty="0">
                <a:solidFill>
                  <a:srgbClr val="FF0000"/>
                </a:solidFill>
              </a:endParaRPr>
            </a:p>
          </p:txBody>
        </p:sp>
        <p:pic>
          <p:nvPicPr>
            <p:cNvPr id="6" name="図 5"/>
            <p:cNvPicPr>
              <a:picLocks noChangeAspect="1"/>
            </p:cNvPicPr>
            <p:nvPr/>
          </p:nvPicPr>
          <p:blipFill>
            <a:blip r:embed="rId5"/>
            <a:stretch>
              <a:fillRect/>
            </a:stretch>
          </p:blipFill>
          <p:spPr>
            <a:xfrm>
              <a:off x="9514837" y="4954229"/>
              <a:ext cx="1700144" cy="16845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spTree>
    <p:extLst>
      <p:ext uri="{BB962C8B-B14F-4D97-AF65-F5344CB8AC3E}">
        <p14:creationId xmlns:p14="http://schemas.microsoft.com/office/powerpoint/2010/main" val="3683064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8FD74C2-122B-4271-8B21-3AC7F633E4C2}" type="slidenum">
              <a:rPr lang="ja-JP" altLang="en-US" smtClean="0"/>
              <a:pPr>
                <a:defRPr/>
              </a:pPr>
              <a:t>19</a:t>
            </a:fld>
            <a:endParaRPr lang="ja-JP" altLang="en-US" dirty="0"/>
          </a:p>
        </p:txBody>
      </p:sp>
      <p:grpSp>
        <p:nvGrpSpPr>
          <p:cNvPr id="3" name="グループ化 2"/>
          <p:cNvGrpSpPr/>
          <p:nvPr/>
        </p:nvGrpSpPr>
        <p:grpSpPr>
          <a:xfrm>
            <a:off x="232611" y="474904"/>
            <a:ext cx="11730786" cy="5881446"/>
            <a:chOff x="232611" y="976554"/>
            <a:chExt cx="11730786" cy="5881446"/>
          </a:xfrm>
        </p:grpSpPr>
        <p:sp>
          <p:nvSpPr>
            <p:cNvPr id="13" name="Text Box 6"/>
            <p:cNvSpPr txBox="1">
              <a:spLocks noChangeArrowheads="1"/>
            </p:cNvSpPr>
            <p:nvPr/>
          </p:nvSpPr>
          <p:spPr bwMode="auto">
            <a:xfrm>
              <a:off x="232611" y="976554"/>
              <a:ext cx="11730786" cy="721215"/>
            </a:xfrm>
            <a:prstGeom prst="rect">
              <a:avLst/>
            </a:prstGeom>
            <a:solidFill>
              <a:schemeClr val="bg1"/>
            </a:solidFill>
            <a:ln w="57150">
              <a:pattFill prst="pct70">
                <a:fgClr>
                  <a:srgbClr val="0000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82800" bIns="82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None/>
              </a:pP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ダイレクトメールの</a:t>
              </a:r>
              <a:r>
                <a:rPr lang="en-US" altLang="ja-JP" sz="3600" dirty="0" smtClean="0">
                  <a:solidFill>
                    <a:srgbClr val="FF0000"/>
                  </a:solidFill>
                  <a:latin typeface="HG丸ｺﾞｼｯｸM-PRO" panose="020F0600000000000000" pitchFamily="50" charset="-128"/>
                  <a:ea typeface="HG丸ｺﾞｼｯｸM-PRO" panose="020F0600000000000000" pitchFamily="50" charset="-128"/>
                </a:rPr>
                <a:t>QR</a:t>
              </a: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コード化</a:t>
              </a:r>
              <a:endParaRPr lang="ja-JP" altLang="en-US" sz="36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a:stretch>
              <a:fillRect/>
            </a:stretch>
          </p:blipFill>
          <p:spPr>
            <a:xfrm>
              <a:off x="3146564" y="2695482"/>
              <a:ext cx="5902880" cy="4162518"/>
            </a:xfrm>
            <a:prstGeom prst="rect">
              <a:avLst/>
            </a:prstGeom>
          </p:spPr>
        </p:pic>
        <p:sp>
          <p:nvSpPr>
            <p:cNvPr id="11" name="正方形/長方形 10"/>
            <p:cNvSpPr/>
            <p:nvPr/>
          </p:nvSpPr>
          <p:spPr>
            <a:xfrm>
              <a:off x="302795" y="1796764"/>
              <a:ext cx="11590418" cy="707886"/>
            </a:xfrm>
            <a:prstGeom prst="rect">
              <a:avLst/>
            </a:prstGeom>
            <a:solidFill>
              <a:srgbClr val="FFFF00"/>
            </a:solidFill>
            <a:ln>
              <a:solidFill>
                <a:schemeClr val="tx1"/>
              </a:solidFill>
            </a:ln>
          </p:spPr>
          <p:txBody>
            <a:bodyPr wrap="square">
              <a:spAutoFit/>
            </a:bodyPr>
            <a:lstStyle/>
            <a:p>
              <a:r>
                <a:rPr lang="ja-JP" altLang="en-US" sz="2000" dirty="0"/>
                <a:t>通知文</a:t>
              </a:r>
              <a:r>
                <a:rPr lang="ja-JP" altLang="en-US" sz="2000" dirty="0" smtClean="0"/>
                <a:t>の郵送に代わる、お知らせハガキの郵送を開始しました。</a:t>
              </a:r>
              <a:endParaRPr lang="en-US" altLang="ja-JP" sz="2000" dirty="0" smtClean="0"/>
            </a:p>
            <a:p>
              <a:r>
                <a:rPr lang="ja-JP" altLang="en-US" sz="2000" dirty="0" smtClean="0"/>
                <a:t>ハガキに記載の</a:t>
              </a:r>
              <a:r>
                <a:rPr lang="en-US" altLang="ja-JP" sz="2000" dirty="0" smtClean="0"/>
                <a:t>QR</a:t>
              </a:r>
              <a:r>
                <a:rPr lang="ja-JP" altLang="en-US" sz="2000" dirty="0" smtClean="0"/>
                <a:t>コードまたは</a:t>
              </a:r>
              <a:r>
                <a:rPr lang="en-US" altLang="ja-JP" sz="2000" dirty="0" smtClean="0"/>
                <a:t>URL</a:t>
              </a:r>
              <a:r>
                <a:rPr lang="ja-JP" altLang="en-US" sz="2000" dirty="0" err="1" smtClean="0"/>
                <a:t>にて</a:t>
              </a:r>
              <a:r>
                <a:rPr lang="ja-JP" altLang="en-US" sz="2000" dirty="0" smtClean="0"/>
                <a:t>内容の確認をお願いいたします。</a:t>
              </a:r>
              <a:endParaRPr lang="ja-JP" altLang="en-US" sz="2000" b="1" dirty="0">
                <a:solidFill>
                  <a:srgbClr val="FF0000"/>
                </a:solidFill>
              </a:endParaRPr>
            </a:p>
          </p:txBody>
        </p:sp>
      </p:grpSp>
    </p:spTree>
    <p:extLst>
      <p:ext uri="{BB962C8B-B14F-4D97-AF65-F5344CB8AC3E}">
        <p14:creationId xmlns:p14="http://schemas.microsoft.com/office/powerpoint/2010/main" val="3750951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1831" y="1228502"/>
            <a:ext cx="11648805" cy="1173988"/>
          </a:xfrm>
        </p:spPr>
        <p:txBody>
          <a:bodyPr>
            <a:normAutofit/>
          </a:bodyPr>
          <a:lstStyle/>
          <a:p>
            <a:r>
              <a:rPr kumimoji="1" lang="ja-JP" altLang="en-US" dirty="0" smtClean="0"/>
              <a:t>水道法令</a:t>
            </a:r>
            <a:endParaRPr kumimoji="1" lang="ja-JP" altLang="en-US" dirty="0"/>
          </a:p>
        </p:txBody>
      </p:sp>
      <p:pic>
        <p:nvPicPr>
          <p:cNvPr id="3" name="Picture 2"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157" y="3331029"/>
            <a:ext cx="1964902" cy="22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8347165" y="5734595"/>
            <a:ext cx="3593471" cy="4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70000"/>
              </a:lnSpc>
              <a:spcBef>
                <a:spcPct val="50000"/>
              </a:spcBef>
              <a:buFontTx/>
              <a:buNone/>
            </a:pPr>
            <a:r>
              <a:rPr lang="ja-JP" altLang="en-US" sz="1200" dirty="0">
                <a:latin typeface="Arial" charset="0"/>
              </a:rPr>
              <a:t>横浜市水道局キャラクター</a:t>
            </a:r>
          </a:p>
          <a:p>
            <a:pPr algn="ctr" eaLnBrk="1" hangingPunct="1">
              <a:lnSpc>
                <a:spcPct val="70000"/>
              </a:lnSpc>
              <a:spcBef>
                <a:spcPct val="50000"/>
              </a:spcBef>
              <a:buFontTx/>
              <a:buNone/>
            </a:pPr>
            <a:r>
              <a:rPr lang="ja-JP" altLang="en-US" sz="1200" dirty="0">
                <a:latin typeface="Arial" charset="0"/>
              </a:rPr>
              <a:t>はまピョン</a:t>
            </a:r>
          </a:p>
        </p:txBody>
      </p:sp>
      <p:sp>
        <p:nvSpPr>
          <p:cNvPr id="5" name="スライド番号プレースホルダー 1"/>
          <p:cNvSpPr>
            <a:spLocks noGrp="1"/>
          </p:cNvSpPr>
          <p:nvPr>
            <p:ph type="sldNum" sz="quarter" idx="12"/>
          </p:nvPr>
        </p:nvSpPr>
        <p:spPr>
          <a:xfrm>
            <a:off x="8610600" y="6356350"/>
            <a:ext cx="2743200" cy="365125"/>
          </a:xfrm>
        </p:spPr>
        <p:txBody>
          <a:bodyPr/>
          <a:lstStyle/>
          <a:p>
            <a:pPr>
              <a:defRPr/>
            </a:pPr>
            <a:fld id="{D8FD74C2-122B-4271-8B21-3AC7F633E4C2}" type="slidenum">
              <a:rPr lang="ja-JP" altLang="en-US" smtClean="0"/>
              <a:pPr>
                <a:defRPr/>
              </a:pPr>
              <a:t>2</a:t>
            </a:fld>
            <a:endParaRPr lang="ja-JP" altLang="en-US" dirty="0"/>
          </a:p>
        </p:txBody>
      </p:sp>
    </p:spTree>
    <p:extLst>
      <p:ext uri="{BB962C8B-B14F-4D97-AF65-F5344CB8AC3E}">
        <p14:creationId xmlns:p14="http://schemas.microsoft.com/office/powerpoint/2010/main" val="528435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1285" y="1264597"/>
            <a:ext cx="11648805" cy="1173988"/>
          </a:xfrm>
        </p:spPr>
        <p:txBody>
          <a:bodyPr>
            <a:normAutofit/>
          </a:bodyPr>
          <a:lstStyle/>
          <a:p>
            <a:pPr algn="l"/>
            <a:r>
              <a:rPr kumimoji="1" lang="ja-JP" altLang="en-US" dirty="0" smtClean="0"/>
              <a:t>横浜市内で施工する給水装置工事</a:t>
            </a:r>
            <a:endParaRPr kumimoji="1" lang="ja-JP" altLang="en-US" dirty="0"/>
          </a:p>
        </p:txBody>
      </p:sp>
      <p:pic>
        <p:nvPicPr>
          <p:cNvPr id="3" name="Picture 2"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157" y="3331029"/>
            <a:ext cx="1964902" cy="22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8347165" y="5734595"/>
            <a:ext cx="3593471" cy="4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70000"/>
              </a:lnSpc>
              <a:spcBef>
                <a:spcPct val="50000"/>
              </a:spcBef>
              <a:buFontTx/>
              <a:buNone/>
            </a:pPr>
            <a:r>
              <a:rPr lang="ja-JP" altLang="en-US" sz="1200" dirty="0">
                <a:latin typeface="Arial" charset="0"/>
              </a:rPr>
              <a:t>横浜市水道局キャラクター</a:t>
            </a:r>
          </a:p>
          <a:p>
            <a:pPr algn="ctr" eaLnBrk="1" hangingPunct="1">
              <a:lnSpc>
                <a:spcPct val="70000"/>
              </a:lnSpc>
              <a:spcBef>
                <a:spcPct val="50000"/>
              </a:spcBef>
              <a:buFontTx/>
              <a:buNone/>
            </a:pPr>
            <a:r>
              <a:rPr lang="ja-JP" altLang="en-US" sz="1200" dirty="0">
                <a:latin typeface="Arial" charset="0"/>
              </a:rPr>
              <a:t>はまピョン</a:t>
            </a:r>
          </a:p>
        </p:txBody>
      </p:sp>
      <p:sp>
        <p:nvSpPr>
          <p:cNvPr id="5" name="スライド番号プレースホルダー 1"/>
          <p:cNvSpPr>
            <a:spLocks noGrp="1"/>
          </p:cNvSpPr>
          <p:nvPr>
            <p:ph type="sldNum" sz="quarter" idx="12"/>
          </p:nvPr>
        </p:nvSpPr>
        <p:spPr>
          <a:xfrm>
            <a:off x="8610600" y="6356350"/>
            <a:ext cx="2743200" cy="365125"/>
          </a:xfrm>
        </p:spPr>
        <p:txBody>
          <a:bodyPr/>
          <a:lstStyle/>
          <a:p>
            <a:pPr>
              <a:defRPr/>
            </a:pPr>
            <a:fld id="{D8FD74C2-122B-4271-8B21-3AC7F633E4C2}" type="slidenum">
              <a:rPr lang="ja-JP" altLang="en-US" smtClean="0"/>
              <a:pPr>
                <a:defRPr/>
              </a:pPr>
              <a:t>20</a:t>
            </a:fld>
            <a:endParaRPr lang="ja-JP" altLang="en-US" dirty="0"/>
          </a:p>
        </p:txBody>
      </p:sp>
    </p:spTree>
    <p:extLst>
      <p:ext uri="{BB962C8B-B14F-4D97-AF65-F5344CB8AC3E}">
        <p14:creationId xmlns:p14="http://schemas.microsoft.com/office/powerpoint/2010/main" val="3685041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524000" y="173038"/>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指定管種について</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8" name="Text Box 6"/>
          <p:cNvSpPr txBox="1">
            <a:spLocks noChangeArrowheads="1"/>
          </p:cNvSpPr>
          <p:nvPr/>
        </p:nvSpPr>
        <p:spPr bwMode="auto">
          <a:xfrm>
            <a:off x="666206" y="1096591"/>
            <a:ext cx="101661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smtClean="0">
                <a:solidFill>
                  <a:srgbClr val="000099"/>
                </a:solidFill>
                <a:latin typeface="HG丸ｺﾞｼｯｸM-PRO" panose="020F0600000000000000" pitchFamily="50" charset="-128"/>
                <a:ea typeface="HG丸ｺﾞｼｯｸM-PRO" panose="020F0600000000000000" pitchFamily="50" charset="-128"/>
              </a:rPr>
              <a:t>［</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配水管からの分岐から水道メーターまで</a:t>
            </a:r>
            <a:r>
              <a:rPr lang="ja-JP" altLang="en-US" dirty="0" smtClean="0">
                <a:solidFill>
                  <a:srgbClr val="000099"/>
                </a:solidFill>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1" name="Text Box 6"/>
          <p:cNvSpPr txBox="1">
            <a:spLocks noChangeArrowheads="1"/>
          </p:cNvSpPr>
          <p:nvPr/>
        </p:nvSpPr>
        <p:spPr bwMode="auto">
          <a:xfrm>
            <a:off x="562709" y="1745244"/>
            <a:ext cx="11176782" cy="3785652"/>
          </a:xfrm>
          <a:prstGeom prst="rect">
            <a:avLst/>
          </a:prstGeom>
          <a:solidFill>
            <a:schemeClr val="accent1">
              <a:lumMod val="20000"/>
              <a:lumOff val="80000"/>
            </a:schemeClr>
          </a:solidFill>
          <a:ln>
            <a:solidFill>
              <a:srgbClr val="0070C0"/>
            </a:solidFill>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横浜市水道局では、配水管の分岐から水道メーターまでの給水装置工事で使用する給水管及び給水用具について、災害等による損傷防止や、迅速な復旧を目的に、その管種や接合方法等を指定しています。</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u="sng" dirty="0" smtClean="0">
                <a:solidFill>
                  <a:srgbClr val="FF0000"/>
                </a:solidFill>
                <a:latin typeface="HG丸ｺﾞｼｯｸM-PRO" panose="020F0600000000000000" pitchFamily="50" charset="-128"/>
                <a:ea typeface="HG丸ｺﾞｼｯｸM-PRO" panose="020F0600000000000000" pitchFamily="50" charset="-128"/>
              </a:rPr>
              <a:t>令和２年４月１日</a:t>
            </a:r>
            <a:r>
              <a:rPr lang="ja-JP" altLang="en-US" sz="2400" dirty="0" smtClean="0">
                <a:latin typeface="HG丸ｺﾞｼｯｸM-PRO" panose="020F0600000000000000" pitchFamily="50" charset="-128"/>
                <a:ea typeface="HG丸ｺﾞｼｯｸM-PRO" panose="020F0600000000000000" pitchFamily="50" charset="-128"/>
              </a:rPr>
              <a:t>から、より確実な飲料水供給を目的に、更なる耐震性の向上を図り、道路内に平行に布設される「口径</a:t>
            </a:r>
            <a:r>
              <a:rPr lang="en-US" altLang="ja-JP" sz="2400" dirty="0" smtClean="0">
                <a:latin typeface="HG丸ｺﾞｼｯｸM-PRO" panose="020F0600000000000000" pitchFamily="50" charset="-128"/>
                <a:ea typeface="HG丸ｺﾞｼｯｸM-PRO" panose="020F0600000000000000" pitchFamily="50" charset="-128"/>
              </a:rPr>
              <a:t>50</a:t>
            </a:r>
            <a:r>
              <a:rPr lang="ja-JP" altLang="en-US" sz="2400" dirty="0" smtClean="0">
                <a:latin typeface="HG丸ｺﾞｼｯｸM-PRO" panose="020F0600000000000000" pitchFamily="50" charset="-128"/>
                <a:ea typeface="HG丸ｺﾞｼｯｸM-PRO" panose="020F0600000000000000" pitchFamily="50" charset="-128"/>
              </a:rPr>
              <a:t>ｍｍ」の管（</a:t>
            </a:r>
            <a:r>
              <a:rPr lang="ja-JP" altLang="en-US" sz="2400" b="1" dirty="0" smtClean="0">
                <a:latin typeface="HG丸ｺﾞｼｯｸM-PRO" panose="020F0600000000000000" pitchFamily="50" charset="-128"/>
                <a:ea typeface="HG丸ｺﾞｼｯｸM-PRO" panose="020F0600000000000000" pitchFamily="50" charset="-128"/>
              </a:rPr>
              <a:t>道路内平行管</a:t>
            </a:r>
            <a:r>
              <a:rPr lang="ja-JP" altLang="en-US" sz="2400" dirty="0" smtClean="0">
                <a:latin typeface="HG丸ｺﾞｼｯｸM-PRO" panose="020F0600000000000000" pitchFamily="50" charset="-128"/>
                <a:ea typeface="HG丸ｺﾞｼｯｸM-PRO" panose="020F0600000000000000" pitchFamily="50" charset="-128"/>
              </a:rPr>
              <a:t>）を、</a:t>
            </a:r>
            <a:r>
              <a:rPr lang="ja-JP" altLang="en-US" sz="2400" b="1" u="sng" dirty="0" smtClean="0">
                <a:solidFill>
                  <a:srgbClr val="FF0000"/>
                </a:solidFill>
                <a:latin typeface="HG丸ｺﾞｼｯｸM-PRO" panose="020F0600000000000000" pitchFamily="50" charset="-128"/>
                <a:ea typeface="HG丸ｺﾞｼｯｸM-PRO" panose="020F0600000000000000" pitchFamily="50" charset="-128"/>
              </a:rPr>
              <a:t>ダクタイル鋳鉄管（ＤＩＰ</a:t>
            </a:r>
            <a:r>
              <a:rPr lang="en-US" altLang="ja-JP" sz="2400" b="1" u="sng"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b="1" u="sng" dirty="0" smtClean="0">
                <a:solidFill>
                  <a:srgbClr val="FF0000"/>
                </a:solidFill>
                <a:latin typeface="HG丸ｺﾞｼｯｸM-PRO" panose="020F0600000000000000" pitchFamily="50" charset="-128"/>
                <a:ea typeface="HG丸ｺﾞｼｯｸM-PRO" panose="020F0600000000000000" pitchFamily="50" charset="-128"/>
              </a:rPr>
              <a:t>Ｓ５０形）</a:t>
            </a:r>
            <a:r>
              <a:rPr lang="ja-JP" altLang="en-US" sz="2400" dirty="0" smtClean="0">
                <a:latin typeface="HG丸ｺﾞｼｯｸM-PRO" panose="020F0600000000000000" pitchFamily="50" charset="-128"/>
                <a:ea typeface="HG丸ｺﾞｼｯｸM-PRO" panose="020F0600000000000000" pitchFamily="50" charset="-128"/>
              </a:rPr>
              <a:t>のみに限定し、</a:t>
            </a:r>
            <a:r>
              <a:rPr lang="ja-JP" altLang="en-US" sz="2400" b="1" u="sng" dirty="0" smtClean="0">
                <a:solidFill>
                  <a:srgbClr val="FF0000"/>
                </a:solidFill>
                <a:latin typeface="HG丸ｺﾞｼｯｸM-PRO" panose="020F0600000000000000" pitchFamily="50" charset="-128"/>
                <a:ea typeface="HG丸ｺﾞｼｯｸM-PRO" panose="020F0600000000000000" pitchFamily="50" charset="-128"/>
              </a:rPr>
              <a:t>譲渡の対象</a:t>
            </a:r>
            <a:r>
              <a:rPr lang="ja-JP" altLang="en-US" sz="2400" dirty="0" smtClean="0">
                <a:latin typeface="HG丸ｺﾞｼｯｸM-PRO" panose="020F0600000000000000" pitchFamily="50" charset="-128"/>
                <a:ea typeface="HG丸ｺﾞｼｯｸM-PRO" panose="020F0600000000000000" pitchFamily="50" charset="-128"/>
              </a:rPr>
              <a:t>としています。</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また、「口径</a:t>
            </a:r>
            <a:r>
              <a:rPr lang="en-US" altLang="ja-JP" sz="2400" dirty="0" smtClean="0">
                <a:latin typeface="HG丸ｺﾞｼｯｸM-PRO" panose="020F0600000000000000" pitchFamily="50" charset="-128"/>
                <a:ea typeface="HG丸ｺﾞｼｯｸM-PRO" panose="020F0600000000000000" pitchFamily="50" charset="-128"/>
              </a:rPr>
              <a:t>50</a:t>
            </a:r>
            <a:r>
              <a:rPr lang="ja-JP" altLang="en-US" sz="2400" dirty="0" smtClean="0">
                <a:latin typeface="HG丸ｺﾞｼｯｸM-PRO" panose="020F0600000000000000" pitchFamily="50" charset="-128"/>
                <a:ea typeface="HG丸ｺﾞｼｯｸM-PRO" panose="020F0600000000000000" pitchFamily="50" charset="-128"/>
              </a:rPr>
              <a:t>ｍｍ以下」の引込管においても、耐震性に優れ、かつ迅速な復旧が可能と考える、</a:t>
            </a:r>
            <a:r>
              <a:rPr lang="ja-JP" altLang="en-US" sz="2400" b="1" u="sng" dirty="0" smtClean="0">
                <a:solidFill>
                  <a:srgbClr val="FF0000"/>
                </a:solidFill>
                <a:latin typeface="HG丸ｺﾞｼｯｸM-PRO" panose="020F0600000000000000" pitchFamily="50" charset="-128"/>
                <a:ea typeface="HG丸ｺﾞｼｯｸM-PRO" panose="020F0600000000000000" pitchFamily="50" charset="-128"/>
              </a:rPr>
              <a:t>ステンレス鋼鋼管（波状ステンレス鋼鋼管含む）</a:t>
            </a:r>
            <a:r>
              <a:rPr lang="ja-JP" altLang="en-US" sz="2400" dirty="0" smtClean="0">
                <a:latin typeface="HG丸ｺﾞｼｯｸM-PRO" panose="020F0600000000000000" pitchFamily="50" charset="-128"/>
                <a:ea typeface="HG丸ｺﾞｼｯｸM-PRO" panose="020F0600000000000000" pitchFamily="50" charset="-128"/>
              </a:rPr>
              <a:t>及び耐震管でもある</a:t>
            </a:r>
            <a:r>
              <a:rPr lang="ja-JP" altLang="en-US" sz="2400" b="1" u="sng" dirty="0">
                <a:solidFill>
                  <a:srgbClr val="FF0000"/>
                </a:solidFill>
                <a:latin typeface="HG丸ｺﾞｼｯｸM-PRO" panose="020F0600000000000000" pitchFamily="50" charset="-128"/>
                <a:ea typeface="HG丸ｺﾞｼｯｸM-PRO" panose="020F0600000000000000" pitchFamily="50" charset="-128"/>
              </a:rPr>
              <a:t>ダクタイル鋳鉄管（ＤＩＰ</a:t>
            </a:r>
            <a:r>
              <a:rPr lang="en-US" altLang="ja-JP" sz="2400" b="1" u="sng" dirty="0">
                <a:solidFill>
                  <a:srgbClr val="FF0000"/>
                </a:solidFill>
                <a:latin typeface="HG丸ｺﾞｼｯｸM-PRO" panose="020F0600000000000000" pitchFamily="50" charset="-128"/>
                <a:ea typeface="HG丸ｺﾞｼｯｸM-PRO" panose="020F0600000000000000" pitchFamily="50" charset="-128"/>
              </a:rPr>
              <a:t>-</a:t>
            </a:r>
            <a:r>
              <a:rPr lang="ja-JP" altLang="en-US" sz="2400" b="1" u="sng" dirty="0">
                <a:solidFill>
                  <a:srgbClr val="FF0000"/>
                </a:solidFill>
                <a:latin typeface="HG丸ｺﾞｼｯｸM-PRO" panose="020F0600000000000000" pitchFamily="50" charset="-128"/>
                <a:ea typeface="HG丸ｺﾞｼｯｸM-PRO" panose="020F0600000000000000" pitchFamily="50" charset="-128"/>
              </a:rPr>
              <a:t>Ｓ５０形</a:t>
            </a:r>
            <a:r>
              <a:rPr lang="ja-JP" altLang="en-US" sz="2400" b="1" u="sng"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の２管種に</a:t>
            </a:r>
            <a:r>
              <a:rPr lang="ja-JP" altLang="en-US" sz="2400" dirty="0">
                <a:latin typeface="HG丸ｺﾞｼｯｸM-PRO" panose="020F0600000000000000" pitchFamily="50" charset="-128"/>
                <a:ea typeface="HG丸ｺﾞｼｯｸM-PRO" panose="020F0600000000000000" pitchFamily="50" charset="-128"/>
              </a:rPr>
              <a:t>限定</a:t>
            </a:r>
            <a:r>
              <a:rPr lang="ja-JP" altLang="en-US" sz="2400" dirty="0" smtClean="0">
                <a:latin typeface="HG丸ｺﾞｼｯｸM-PRO" panose="020F0600000000000000" pitchFamily="50" charset="-128"/>
                <a:ea typeface="HG丸ｺﾞｼｯｸM-PRO" panose="020F0600000000000000" pitchFamily="50" charset="-128"/>
              </a:rPr>
              <a:t>しています。</a:t>
            </a:r>
            <a:endParaRPr lang="en-US" altLang="ja-JP" sz="2400" b="1" u="sng"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5" name="スライド番号プレースホルダー 1"/>
          <p:cNvSpPr>
            <a:spLocks noGrp="1"/>
          </p:cNvSpPr>
          <p:nvPr>
            <p:ph type="sldNum" sz="quarter" idx="12"/>
          </p:nvPr>
        </p:nvSpPr>
        <p:spPr>
          <a:xfrm>
            <a:off x="8610600" y="6356350"/>
            <a:ext cx="2743200" cy="365125"/>
          </a:xfrm>
        </p:spPr>
        <p:txBody>
          <a:bodyPr/>
          <a:lstStyle/>
          <a:p>
            <a:pPr>
              <a:defRPr/>
            </a:pPr>
            <a:fld id="{D8FD74C2-122B-4271-8B21-3AC7F633E4C2}" type="slidenum">
              <a:rPr lang="ja-JP" altLang="en-US" smtClean="0"/>
              <a:pPr>
                <a:defRPr/>
              </a:pPr>
              <a:t>21</a:t>
            </a:fld>
            <a:endParaRPr lang="ja-JP" altLang="en-US" dirty="0"/>
          </a:p>
        </p:txBody>
      </p:sp>
    </p:spTree>
    <p:extLst>
      <p:ext uri="{BB962C8B-B14F-4D97-AF65-F5344CB8AC3E}">
        <p14:creationId xmlns:p14="http://schemas.microsoft.com/office/powerpoint/2010/main" val="3306919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524000" y="173038"/>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指定管種について</a:t>
            </a:r>
            <a:endParaRPr lang="ja-JP" altLang="en-US" sz="3600" b="1" dirty="0">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rotWithShape="1">
          <a:blip r:embed="rId3"/>
          <a:srcRect l="37413" t="46621" r="38865" b="38403"/>
          <a:stretch/>
        </p:blipFill>
        <p:spPr>
          <a:xfrm>
            <a:off x="666206" y="1526125"/>
            <a:ext cx="5668596" cy="2012001"/>
          </a:xfrm>
          <a:prstGeom prst="rect">
            <a:avLst/>
          </a:prstGeom>
          <a:ln>
            <a:solidFill>
              <a:schemeClr val="tx1"/>
            </a:solidFill>
          </a:ln>
        </p:spPr>
      </p:pic>
      <p:pic>
        <p:nvPicPr>
          <p:cNvPr id="10" name="図 9"/>
          <p:cNvPicPr>
            <a:picLocks noChangeAspect="1"/>
          </p:cNvPicPr>
          <p:nvPr/>
        </p:nvPicPr>
        <p:blipFill rotWithShape="1">
          <a:blip r:embed="rId3"/>
          <a:srcRect l="37340" t="61336" r="38865" b="21735"/>
          <a:stretch/>
        </p:blipFill>
        <p:spPr>
          <a:xfrm>
            <a:off x="657368" y="4261050"/>
            <a:ext cx="5668596" cy="2267440"/>
          </a:xfrm>
          <a:prstGeom prst="rect">
            <a:avLst/>
          </a:prstGeom>
          <a:ln>
            <a:solidFill>
              <a:schemeClr val="tx1"/>
            </a:solidFill>
          </a:ln>
        </p:spPr>
      </p:pic>
      <p:sp>
        <p:nvSpPr>
          <p:cNvPr id="11" name="Text Box 6"/>
          <p:cNvSpPr txBox="1">
            <a:spLocks noChangeArrowheads="1"/>
          </p:cNvSpPr>
          <p:nvPr/>
        </p:nvSpPr>
        <p:spPr bwMode="auto">
          <a:xfrm>
            <a:off x="396110" y="1038337"/>
            <a:ext cx="564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a:t>
            </a:r>
            <a:r>
              <a:rPr lang="en-US" altLang="ja-JP" sz="2400" b="1" dirty="0" smtClean="0">
                <a:latin typeface="HG丸ｺﾞｼｯｸM-PRO" panose="020F0600000000000000" pitchFamily="50" charset="-128"/>
                <a:ea typeface="HG丸ｺﾞｼｯｸM-PRO" panose="020F0600000000000000" pitchFamily="50" charset="-128"/>
              </a:rPr>
              <a:t>1</a:t>
            </a:r>
            <a:r>
              <a:rPr lang="ja-JP" altLang="en-US" sz="2400" b="1" dirty="0" smtClean="0">
                <a:latin typeface="HG丸ｺﾞｼｯｸM-PRO" panose="020F0600000000000000" pitchFamily="50" charset="-128"/>
                <a:ea typeface="HG丸ｺﾞｼｯｸM-PRO" panose="020F0600000000000000" pitchFamily="50" charset="-128"/>
              </a:rPr>
              <a:t>）道路内平行管</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2" name="Text Box 6"/>
          <p:cNvSpPr txBox="1">
            <a:spLocks noChangeArrowheads="1"/>
          </p:cNvSpPr>
          <p:nvPr/>
        </p:nvSpPr>
        <p:spPr bwMode="auto">
          <a:xfrm>
            <a:off x="382897" y="3760200"/>
            <a:ext cx="564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２</a:t>
            </a:r>
            <a:r>
              <a:rPr lang="ja-JP" altLang="en-US" sz="2400" b="1" dirty="0" smtClean="0">
                <a:latin typeface="HG丸ｺﾞｼｯｸM-PRO" panose="020F0600000000000000" pitchFamily="50" charset="-128"/>
                <a:ea typeface="HG丸ｺﾞｼｯｸM-PRO" panose="020F0600000000000000" pitchFamily="50" charset="-128"/>
              </a:rPr>
              <a:t>）引込管</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3" name="Text Box 6"/>
          <p:cNvSpPr txBox="1">
            <a:spLocks noChangeArrowheads="1"/>
          </p:cNvSpPr>
          <p:nvPr/>
        </p:nvSpPr>
        <p:spPr bwMode="auto">
          <a:xfrm>
            <a:off x="6511834" y="1620866"/>
            <a:ext cx="564097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・Ｓ５０形ダクタイル鋳鉄管</a:t>
            </a:r>
            <a:endParaRPr lang="en-US" altLang="ja-JP" sz="2400" b="1"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　⇒３管種から１管種に限定</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4" name="Text Box 6"/>
          <p:cNvSpPr txBox="1">
            <a:spLocks noChangeArrowheads="1"/>
          </p:cNvSpPr>
          <p:nvPr/>
        </p:nvSpPr>
        <p:spPr bwMode="auto">
          <a:xfrm>
            <a:off x="6565265" y="4439091"/>
            <a:ext cx="564097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・Ｓ５０形ダクタイル鋳鉄管</a:t>
            </a:r>
            <a:endParaRPr lang="en-US" altLang="ja-JP" sz="2400" b="1"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・ステンレス鋼鋼管</a:t>
            </a: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　　　　　　　（波状ステンレス鋼管を含む）</a:t>
            </a:r>
            <a:endParaRPr lang="en-US" altLang="ja-JP" sz="2400" b="1"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⇒３管種から２管種に限定</a:t>
            </a: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　　</a:t>
            </a:r>
            <a:endParaRPr lang="ja-JP" altLang="en-US" sz="2400" b="1" dirty="0">
              <a:latin typeface="HG丸ｺﾞｼｯｸM-PRO" panose="020F0600000000000000" pitchFamily="50" charset="-128"/>
              <a:ea typeface="HG丸ｺﾞｼｯｸM-PRO" panose="020F0600000000000000" pitchFamily="50" charset="-128"/>
            </a:endParaRPr>
          </a:p>
        </p:txBody>
      </p:sp>
      <p:sp>
        <p:nvSpPr>
          <p:cNvPr id="15" name="スライド番号プレースホルダー 1"/>
          <p:cNvSpPr>
            <a:spLocks noGrp="1"/>
          </p:cNvSpPr>
          <p:nvPr>
            <p:ph type="sldNum" sz="quarter" idx="12"/>
          </p:nvPr>
        </p:nvSpPr>
        <p:spPr>
          <a:xfrm>
            <a:off x="8610600" y="6356350"/>
            <a:ext cx="2743200" cy="365125"/>
          </a:xfrm>
        </p:spPr>
        <p:txBody>
          <a:bodyPr/>
          <a:lstStyle/>
          <a:p>
            <a:pPr>
              <a:defRPr/>
            </a:pPr>
            <a:fld id="{D8FD74C2-122B-4271-8B21-3AC7F633E4C2}" type="slidenum">
              <a:rPr lang="ja-JP" altLang="en-US" smtClean="0"/>
              <a:pPr>
                <a:defRPr/>
              </a:pPr>
              <a:t>22</a:t>
            </a:fld>
            <a:endParaRPr lang="ja-JP" altLang="en-US" dirty="0"/>
          </a:p>
        </p:txBody>
      </p:sp>
    </p:spTree>
    <p:extLst>
      <p:ext uri="{BB962C8B-B14F-4D97-AF65-F5344CB8AC3E}">
        <p14:creationId xmlns:p14="http://schemas.microsoft.com/office/powerpoint/2010/main" val="2161997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524000" y="173038"/>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指定管種について</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11" name="Text Box 6"/>
          <p:cNvSpPr txBox="1">
            <a:spLocks noChangeArrowheads="1"/>
          </p:cNvSpPr>
          <p:nvPr/>
        </p:nvSpPr>
        <p:spPr bwMode="auto">
          <a:xfrm>
            <a:off x="396110" y="1038337"/>
            <a:ext cx="564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３</a:t>
            </a:r>
            <a:r>
              <a:rPr lang="ja-JP" altLang="en-US" sz="2400" b="1" dirty="0" smtClean="0">
                <a:latin typeface="HG丸ｺﾞｼｯｸM-PRO" panose="020F0600000000000000" pitchFamily="50" charset="-128"/>
                <a:ea typeface="HG丸ｺﾞｼｯｸM-PRO" panose="020F0600000000000000" pitchFamily="50" charset="-128"/>
              </a:rPr>
              <a:t>）宅地内メーターまでの材料</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400"/>
                    </a14:imgEffect>
                    <a14:imgEffect>
                      <a14:saturation sat="99000"/>
                    </a14:imgEffect>
                  </a14:imgLayer>
                </a14:imgProps>
              </a:ext>
            </a:extLst>
          </a:blip>
          <a:srcRect l="15302" t="11849" r="11190" b="13922"/>
          <a:stretch/>
        </p:blipFill>
        <p:spPr>
          <a:xfrm>
            <a:off x="290601" y="1792887"/>
            <a:ext cx="6877450" cy="3904528"/>
          </a:xfrm>
          <a:prstGeom prst="rect">
            <a:avLst/>
          </a:prstGeom>
          <a:ln>
            <a:solidFill>
              <a:schemeClr val="tx1"/>
            </a:solidFill>
          </a:ln>
        </p:spPr>
      </p:pic>
      <p:sp>
        <p:nvSpPr>
          <p:cNvPr id="7" name="Text Box 6"/>
          <p:cNvSpPr txBox="1">
            <a:spLocks noChangeArrowheads="1"/>
          </p:cNvSpPr>
          <p:nvPr/>
        </p:nvSpPr>
        <p:spPr bwMode="auto">
          <a:xfrm>
            <a:off x="7168051" y="1862484"/>
            <a:ext cx="485982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・ステンレス鋼鋼管</a:t>
            </a: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　　　　　　　（波状ステンレス鋼管を含む）</a:t>
            </a:r>
            <a:endParaRPr lang="en-US" altLang="ja-JP" sz="2400" b="1"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⇒３管種から２管種に限定</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メーター呼び径</a:t>
            </a:r>
            <a:r>
              <a:rPr lang="en-US" altLang="ja-JP" sz="2400" dirty="0" smtClean="0">
                <a:latin typeface="HG丸ｺﾞｼｯｸM-PRO" panose="020F0600000000000000" pitchFamily="50" charset="-128"/>
                <a:ea typeface="HG丸ｺﾞｼｯｸM-PRO" panose="020F0600000000000000" pitchFamily="50" charset="-128"/>
              </a:rPr>
              <a:t>13</a:t>
            </a:r>
            <a:r>
              <a:rPr lang="ja-JP" altLang="en-US" sz="2400" dirty="0" smtClean="0">
                <a:latin typeface="HG丸ｺﾞｼｯｸM-PRO" panose="020F0600000000000000" pitchFamily="50" charset="-128"/>
                <a:ea typeface="HG丸ｺﾞｼｯｸM-PRO" panose="020F0600000000000000" pitchFamily="50" charset="-128"/>
              </a:rPr>
              <a:t>～</a:t>
            </a:r>
            <a:r>
              <a:rPr lang="en-US" altLang="ja-JP" sz="2400" dirty="0" smtClean="0">
                <a:latin typeface="HG丸ｺﾞｼｯｸM-PRO" panose="020F0600000000000000" pitchFamily="50" charset="-128"/>
                <a:ea typeface="HG丸ｺﾞｼｯｸM-PRO" panose="020F0600000000000000" pitchFamily="50" charset="-128"/>
              </a:rPr>
              <a:t>25</a:t>
            </a:r>
            <a:r>
              <a:rPr lang="ja-JP" altLang="en-US" sz="2400" dirty="0" smtClean="0">
                <a:latin typeface="HG丸ｺﾞｼｯｸM-PRO" panose="020F0600000000000000" pitchFamily="50" charset="-128"/>
                <a:ea typeface="HG丸ｺﾞｼｯｸM-PRO" panose="020F0600000000000000" pitchFamily="50" charset="-128"/>
              </a:rPr>
              <a:t>ｍｍのステンレス製メーター用自在継手を新たに採用</a:t>
            </a:r>
            <a:r>
              <a:rPr lang="ja-JP" altLang="en-US" sz="2400" b="1" dirty="0" smtClean="0">
                <a:latin typeface="HG丸ｺﾞｼｯｸM-PRO" panose="020F0600000000000000" pitchFamily="50" charset="-128"/>
                <a:ea typeface="HG丸ｺﾞｼｯｸM-PRO" panose="020F0600000000000000" pitchFamily="50" charset="-128"/>
              </a:rPr>
              <a:t>　　</a:t>
            </a:r>
            <a:endParaRPr lang="ja-JP" altLang="en-US" sz="2400" b="1" dirty="0">
              <a:latin typeface="HG丸ｺﾞｼｯｸM-PRO" panose="020F0600000000000000" pitchFamily="50" charset="-128"/>
              <a:ea typeface="HG丸ｺﾞｼｯｸM-PRO" panose="020F0600000000000000" pitchFamily="50" charset="-128"/>
            </a:endParaRPr>
          </a:p>
        </p:txBody>
      </p:sp>
      <p:sp>
        <p:nvSpPr>
          <p:cNvPr id="8" name="スライド番号プレースホルダー 1"/>
          <p:cNvSpPr>
            <a:spLocks noGrp="1"/>
          </p:cNvSpPr>
          <p:nvPr>
            <p:ph type="sldNum" sz="quarter" idx="12"/>
          </p:nvPr>
        </p:nvSpPr>
        <p:spPr>
          <a:xfrm>
            <a:off x="8610600" y="6356350"/>
            <a:ext cx="2743200" cy="365125"/>
          </a:xfrm>
        </p:spPr>
        <p:txBody>
          <a:bodyPr/>
          <a:lstStyle/>
          <a:p>
            <a:pPr>
              <a:defRPr/>
            </a:pPr>
            <a:fld id="{D8FD74C2-122B-4271-8B21-3AC7F633E4C2}" type="slidenum">
              <a:rPr lang="ja-JP" altLang="en-US" smtClean="0"/>
              <a:pPr>
                <a:defRPr/>
              </a:pPr>
              <a:t>23</a:t>
            </a:fld>
            <a:endParaRPr lang="ja-JP" altLang="en-US" dirty="0"/>
          </a:p>
        </p:txBody>
      </p:sp>
    </p:spTree>
    <p:extLst>
      <p:ext uri="{BB962C8B-B14F-4D97-AF65-F5344CB8AC3E}">
        <p14:creationId xmlns:p14="http://schemas.microsoft.com/office/powerpoint/2010/main" val="585296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Text Box 6"/>
          <p:cNvSpPr txBox="1">
            <a:spLocks noChangeArrowheads="1"/>
          </p:cNvSpPr>
          <p:nvPr/>
        </p:nvSpPr>
        <p:spPr bwMode="auto">
          <a:xfrm>
            <a:off x="1378519" y="1005838"/>
            <a:ext cx="9787711" cy="1815882"/>
          </a:xfrm>
          <a:prstGeom prst="rect">
            <a:avLst/>
          </a:prstGeom>
          <a:solidFill>
            <a:schemeClr val="accent1">
              <a:lumMod val="20000"/>
              <a:lumOff val="80000"/>
            </a:schemeClr>
          </a:solidFill>
          <a:ln>
            <a:solidFill>
              <a:srgbClr val="0070C0"/>
            </a:solidFill>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給水装置工事での路面復旧について</a:t>
            </a:r>
            <a:endParaRPr lang="en-US" altLang="ja-JP"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給水装置工事で、掘削を伴って工事を行った場合の仮復旧及び自己復旧（砂利道復旧を含む）については、施行した工事事業者の責任において、埋め戻し後ただちに施工すること。</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14C2C35D-661D-4CCD-A630-DE4217CE3106}" type="slidenum">
              <a:rPr lang="ja-JP" altLang="en-US" smtClean="0"/>
              <a:pPr>
                <a:defRPr/>
              </a:pPr>
              <a:t>24</a:t>
            </a:fld>
            <a:endParaRPr lang="ja-JP" altLang="en-US" dirty="0"/>
          </a:p>
        </p:txBody>
      </p:sp>
      <p:sp>
        <p:nvSpPr>
          <p:cNvPr id="18" name="Rectangle 3"/>
          <p:cNvSpPr txBox="1">
            <a:spLocks noChangeArrowheads="1"/>
          </p:cNvSpPr>
          <p:nvPr/>
        </p:nvSpPr>
        <p:spPr bwMode="auto">
          <a:xfrm>
            <a:off x="1776023" y="140290"/>
            <a:ext cx="8992702" cy="68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ea typeface="HG丸ｺﾞｼｯｸM-PRO" panose="020F0600000000000000" pitchFamily="50" charset="-128"/>
              </a:rPr>
              <a:t>掘削後の路面復旧について</a:t>
            </a:r>
            <a:endParaRPr lang="en-US" altLang="ja-JP" sz="4000" b="1" dirty="0">
              <a:ea typeface="HG丸ｺﾞｼｯｸM-PRO" panose="020F0600000000000000" pitchFamily="50" charset="-128"/>
            </a:endParaRPr>
          </a:p>
        </p:txBody>
      </p:sp>
      <p:sp>
        <p:nvSpPr>
          <p:cNvPr id="17" name="Text Box 6"/>
          <p:cNvSpPr txBox="1">
            <a:spLocks noChangeArrowheads="1"/>
          </p:cNvSpPr>
          <p:nvPr/>
        </p:nvSpPr>
        <p:spPr bwMode="auto">
          <a:xfrm>
            <a:off x="1378520" y="2934784"/>
            <a:ext cx="9787711" cy="3477875"/>
          </a:xfrm>
          <a:prstGeom prst="rect">
            <a:avLst/>
          </a:prstGeom>
          <a:solidFill>
            <a:schemeClr val="accent1">
              <a:lumMod val="20000"/>
              <a:lumOff val="80000"/>
            </a:schemeClr>
          </a:solidFill>
          <a:ln>
            <a:solidFill>
              <a:srgbClr val="0070C0"/>
            </a:solidFill>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申請時の提出書類について</a:t>
            </a:r>
            <a:endParaRPr lang="en-US" altLang="ja-JP"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平成</a:t>
            </a:r>
            <a:r>
              <a:rPr lang="en-US" altLang="ja-JP" sz="2400" dirty="0" smtClean="0">
                <a:latin typeface="HG丸ｺﾞｼｯｸM-PRO" panose="020F0600000000000000" pitchFamily="50" charset="-128"/>
                <a:ea typeface="HG丸ｺﾞｼｯｸM-PRO" panose="020F0600000000000000" pitchFamily="50" charset="-128"/>
              </a:rPr>
              <a:t>26</a:t>
            </a:r>
            <a:r>
              <a:rPr lang="ja-JP" altLang="en-US" sz="2400" dirty="0" smtClean="0">
                <a:latin typeface="HG丸ｺﾞｼｯｸM-PRO" panose="020F0600000000000000" pitchFamily="50" charset="-128"/>
                <a:ea typeface="HG丸ｺﾞｼｯｸM-PRO" panose="020F0600000000000000" pitchFamily="50" charset="-128"/>
              </a:rPr>
              <a:t>年４月より「申請者復旧（自己復旧）」に変更され、施工後の復旧については、以下の申請書等を提出し、給水装置工事の施工後、すみやかに本復旧を施工するよう指導している。</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・給水装置工事に伴う道路掘削跡路面復旧工事施行者確認書</a:t>
            </a:r>
            <a:endParaRPr lang="en-US" altLang="ja-JP" sz="2400" dirty="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dirty="0">
                <a:latin typeface="HG丸ｺﾞｼｯｸM-PRO" panose="020F0600000000000000" pitchFamily="50" charset="-128"/>
                <a:ea typeface="HG丸ｺﾞｼｯｸM-PRO" panose="020F0600000000000000" pitchFamily="50" charset="-128"/>
              </a:rPr>
              <a:t>・給水装置工事に</a:t>
            </a:r>
            <a:r>
              <a:rPr lang="ja-JP" altLang="en-US" sz="2400" dirty="0" smtClean="0">
                <a:latin typeface="HG丸ｺﾞｼｯｸM-PRO" panose="020F0600000000000000" pitchFamily="50" charset="-128"/>
                <a:ea typeface="HG丸ｺﾞｼｯｸM-PRO" panose="020F0600000000000000" pitchFamily="50" charset="-128"/>
              </a:rPr>
              <a:t>伴う道路掘削跡路面復旧工事履行誓約書</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dirty="0">
                <a:latin typeface="HG丸ｺﾞｼｯｸM-PRO" panose="020F0600000000000000" pitchFamily="50" charset="-128"/>
                <a:ea typeface="HG丸ｺﾞｼｯｸM-PRO" panose="020F0600000000000000" pitchFamily="50" charset="-128"/>
              </a:rPr>
              <a:t>・給水装置工事に</a:t>
            </a:r>
            <a:r>
              <a:rPr lang="ja-JP" altLang="en-US" sz="2400" dirty="0" smtClean="0">
                <a:latin typeface="HG丸ｺﾞｼｯｸM-PRO" panose="020F0600000000000000" pitchFamily="50" charset="-128"/>
                <a:ea typeface="HG丸ｺﾞｼｯｸM-PRO" panose="020F0600000000000000" pitchFamily="50" charset="-128"/>
              </a:rPr>
              <a:t>伴う</a:t>
            </a:r>
            <a:r>
              <a:rPr lang="ja-JP" altLang="en-US" sz="2400" dirty="0">
                <a:latin typeface="HG丸ｺﾞｼｯｸM-PRO" panose="020F0600000000000000" pitchFamily="50" charset="-128"/>
                <a:ea typeface="HG丸ｺﾞｼｯｸM-PRO" panose="020F0600000000000000" pitchFamily="50" charset="-128"/>
              </a:rPr>
              <a:t>道路掘削跡路面復旧</a:t>
            </a:r>
            <a:r>
              <a:rPr lang="ja-JP" altLang="en-US" sz="2400" dirty="0" smtClean="0">
                <a:latin typeface="HG丸ｺﾞｼｯｸM-PRO" panose="020F0600000000000000" pitchFamily="50" charset="-128"/>
                <a:ea typeface="HG丸ｺﾞｼｯｸM-PRO" panose="020F0600000000000000" pitchFamily="50" charset="-128"/>
              </a:rPr>
              <a:t>工事しゅん工届（完了後）</a:t>
            </a:r>
            <a:endParaRPr lang="en-US" altLang="ja-JP"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26471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14C2C35D-661D-4CCD-A630-DE4217CE3106}" type="slidenum">
              <a:rPr lang="ja-JP" altLang="en-US" smtClean="0"/>
              <a:pPr>
                <a:defRPr/>
              </a:pPr>
              <a:t>25</a:t>
            </a:fld>
            <a:endParaRPr lang="ja-JP" altLang="en-US" dirty="0"/>
          </a:p>
        </p:txBody>
      </p:sp>
      <p:sp>
        <p:nvSpPr>
          <p:cNvPr id="18" name="Rectangle 3"/>
          <p:cNvSpPr txBox="1">
            <a:spLocks noChangeArrowheads="1"/>
          </p:cNvSpPr>
          <p:nvPr/>
        </p:nvSpPr>
        <p:spPr bwMode="auto">
          <a:xfrm>
            <a:off x="974465" y="222985"/>
            <a:ext cx="10115005" cy="90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ea typeface="HG丸ｺﾞｼｯｸM-PRO" panose="020F0600000000000000" pitchFamily="50" charset="-128"/>
              </a:rPr>
              <a:t>掘削後の路面復旧について</a:t>
            </a:r>
            <a:endParaRPr lang="en-US" altLang="ja-JP" sz="4000" b="1" dirty="0">
              <a:ea typeface="HG丸ｺﾞｼｯｸM-PRO" panose="020F0600000000000000" pitchFamily="50" charset="-128"/>
            </a:endParaRPr>
          </a:p>
        </p:txBody>
      </p:sp>
      <p:sp>
        <p:nvSpPr>
          <p:cNvPr id="17" name="Text Box 6"/>
          <p:cNvSpPr txBox="1">
            <a:spLocks noChangeArrowheads="1"/>
          </p:cNvSpPr>
          <p:nvPr/>
        </p:nvSpPr>
        <p:spPr bwMode="auto">
          <a:xfrm>
            <a:off x="1378520" y="1031964"/>
            <a:ext cx="93068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50000"/>
              </a:spcBef>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道路</a:t>
            </a:r>
            <a:r>
              <a:rPr lang="ja-JP" altLang="en-US" dirty="0">
                <a:latin typeface="HG丸ｺﾞｼｯｸM-PRO" panose="020F0600000000000000" pitchFamily="50" charset="-128"/>
                <a:ea typeface="HG丸ｺﾞｼｯｸM-PRO" panose="020F0600000000000000" pitchFamily="50" charset="-128"/>
              </a:rPr>
              <a:t>掘削跡路面復旧工事</a:t>
            </a:r>
            <a:r>
              <a:rPr lang="ja-JP" altLang="en-US" dirty="0" smtClean="0">
                <a:latin typeface="HG丸ｺﾞｼｯｸM-PRO" panose="020F0600000000000000" pitchFamily="50" charset="-128"/>
                <a:ea typeface="HG丸ｺﾞｼｯｸM-PRO" panose="020F0600000000000000" pitchFamily="50" charset="-128"/>
              </a:rPr>
              <a:t>しゅん工届について</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2009773" y="1633561"/>
            <a:ext cx="3764008" cy="4819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rotWithShape="1">
          <a:blip r:embed="rId3"/>
          <a:srcRect l="35216" t="23180" r="37108" b="10926"/>
          <a:stretch/>
        </p:blipFill>
        <p:spPr>
          <a:xfrm>
            <a:off x="2140793" y="1685813"/>
            <a:ext cx="3528093" cy="4722790"/>
          </a:xfrm>
          <a:prstGeom prst="rect">
            <a:avLst/>
          </a:prstGeom>
        </p:spPr>
      </p:pic>
      <p:sp>
        <p:nvSpPr>
          <p:cNvPr id="9" name="Text Box 6"/>
          <p:cNvSpPr txBox="1">
            <a:spLocks noChangeArrowheads="1"/>
          </p:cNvSpPr>
          <p:nvPr/>
        </p:nvSpPr>
        <p:spPr bwMode="auto">
          <a:xfrm>
            <a:off x="6054632" y="2111879"/>
            <a:ext cx="564097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・しゅん工届</a:t>
            </a:r>
            <a:endParaRPr lang="en-US" altLang="ja-JP" sz="2400" b="1"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⇒本復旧完了後、復旧現場の写真とともに提出する。</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　他企業等での復旧で、作業中の写真提出が困難な場合は、復旧の完成写真の提出をお願いします。</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1043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14C2C35D-661D-4CCD-A630-DE4217CE3106}" type="slidenum">
              <a:rPr lang="ja-JP" altLang="en-US" smtClean="0"/>
              <a:pPr>
                <a:defRPr/>
              </a:pPr>
              <a:t>26</a:t>
            </a:fld>
            <a:endParaRPr lang="ja-JP" altLang="en-US" dirty="0"/>
          </a:p>
        </p:txBody>
      </p:sp>
      <p:sp>
        <p:nvSpPr>
          <p:cNvPr id="18" name="Rectangle 3"/>
          <p:cNvSpPr txBox="1">
            <a:spLocks noChangeArrowheads="1"/>
          </p:cNvSpPr>
          <p:nvPr/>
        </p:nvSpPr>
        <p:spPr bwMode="auto">
          <a:xfrm>
            <a:off x="989869" y="135419"/>
            <a:ext cx="10115005" cy="90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ea typeface="HG丸ｺﾞｼｯｸM-PRO" panose="020F0600000000000000" pitchFamily="50" charset="-128"/>
              </a:rPr>
              <a:t>掘削後の路面復旧について</a:t>
            </a:r>
            <a:endParaRPr lang="en-US" altLang="ja-JP" sz="4000" b="1" dirty="0">
              <a:ea typeface="HG丸ｺﾞｼｯｸM-PRO" panose="020F0600000000000000" pitchFamily="50" charset="-128"/>
            </a:endParaRPr>
          </a:p>
        </p:txBody>
      </p:sp>
      <p:sp>
        <p:nvSpPr>
          <p:cNvPr id="17" name="Text Box 6"/>
          <p:cNvSpPr txBox="1">
            <a:spLocks noChangeArrowheads="1"/>
          </p:cNvSpPr>
          <p:nvPr/>
        </p:nvSpPr>
        <p:spPr bwMode="auto">
          <a:xfrm>
            <a:off x="740948" y="1041093"/>
            <a:ext cx="106128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50000"/>
              </a:spcBef>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道路</a:t>
            </a:r>
            <a:r>
              <a:rPr lang="ja-JP" altLang="en-US" dirty="0">
                <a:latin typeface="HG丸ｺﾞｼｯｸM-PRO" panose="020F0600000000000000" pitchFamily="50" charset="-128"/>
                <a:ea typeface="HG丸ｺﾞｼｯｸM-PRO" panose="020F0600000000000000" pitchFamily="50" charset="-128"/>
              </a:rPr>
              <a:t>掘削跡路面復旧工事</a:t>
            </a:r>
            <a:r>
              <a:rPr lang="ja-JP" altLang="en-US" dirty="0" smtClean="0">
                <a:latin typeface="HG丸ｺﾞｼｯｸM-PRO" panose="020F0600000000000000" pitchFamily="50" charset="-128"/>
                <a:ea typeface="HG丸ｺﾞｼｯｸM-PRO" panose="020F0600000000000000" pitchFamily="50" charset="-128"/>
              </a:rPr>
              <a:t>しゅん工届に添付する写真について</a:t>
            </a:r>
            <a:endParaRPr lang="en-US" altLang="ja-JP" dirty="0" smtClean="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a:stretch>
            <a:fillRect/>
          </a:stretch>
        </p:blipFill>
        <p:spPr>
          <a:xfrm>
            <a:off x="2275902" y="1542147"/>
            <a:ext cx="7542943" cy="4059056"/>
          </a:xfrm>
          <a:prstGeom prst="rect">
            <a:avLst/>
          </a:prstGeom>
        </p:spPr>
      </p:pic>
      <p:sp>
        <p:nvSpPr>
          <p:cNvPr id="5" name="テキスト ボックス 4"/>
          <p:cNvSpPr txBox="1"/>
          <p:nvPr/>
        </p:nvSpPr>
        <p:spPr>
          <a:xfrm>
            <a:off x="1135849" y="5705812"/>
            <a:ext cx="9823047" cy="1015663"/>
          </a:xfrm>
          <a:prstGeom prst="rect">
            <a:avLst/>
          </a:prstGeom>
          <a:noFill/>
        </p:spPr>
        <p:txBody>
          <a:bodyPr wrap="square" rtlCol="0">
            <a:spAutoFit/>
          </a:bodyPr>
          <a:lstStyle/>
          <a:p>
            <a:r>
              <a:rPr lang="en-US" altLang="ja-JP" sz="2000" b="1" dirty="0" smtClean="0"/>
              <a:t>※</a:t>
            </a:r>
            <a:r>
              <a:rPr lang="ja-JP" altLang="en-US" sz="2000" b="1" dirty="0" smtClean="0"/>
              <a:t>引</a:t>
            </a:r>
            <a:r>
              <a:rPr lang="ja-JP" altLang="en-US" sz="2000" b="1" dirty="0"/>
              <a:t>込管（開削）工事の施工段階の写真は、管理者等から提出の指示をした場合</a:t>
            </a:r>
            <a:r>
              <a:rPr lang="ja-JP" altLang="en-US" sz="2000" b="1" dirty="0" smtClean="0"/>
              <a:t>は</a:t>
            </a:r>
            <a:endParaRPr lang="en-US" altLang="ja-JP" sz="2000" b="1" dirty="0" smtClean="0"/>
          </a:p>
          <a:p>
            <a:r>
              <a:rPr lang="ja-JP" altLang="en-US" sz="2000" b="1" dirty="0" smtClean="0"/>
              <a:t>　提出</a:t>
            </a:r>
            <a:r>
              <a:rPr lang="ja-JP" altLang="en-US" sz="2000" b="1" dirty="0"/>
              <a:t>していただきますので </a:t>
            </a:r>
            <a:r>
              <a:rPr lang="ja-JP" altLang="en-US" sz="2000" b="1" dirty="0" smtClean="0"/>
              <a:t>各事</a:t>
            </a:r>
            <a:r>
              <a:rPr lang="ja-JP" altLang="en-US" sz="2000" b="1" dirty="0"/>
              <a:t>業者で撮影し、給水装置工事</a:t>
            </a:r>
            <a:r>
              <a:rPr lang="ja-JP" altLang="en-US" sz="2000" b="1" dirty="0" smtClean="0"/>
              <a:t>の記録</a:t>
            </a:r>
            <a:r>
              <a:rPr lang="ja-JP" altLang="en-US" sz="2000" b="1" dirty="0"/>
              <a:t>として保存してください。</a:t>
            </a:r>
            <a:endParaRPr kumimoji="1" lang="ja-JP" altLang="en-US" sz="2000" b="1" dirty="0"/>
          </a:p>
        </p:txBody>
      </p:sp>
    </p:spTree>
    <p:extLst>
      <p:ext uri="{BB962C8B-B14F-4D97-AF65-F5344CB8AC3E}">
        <p14:creationId xmlns:p14="http://schemas.microsoft.com/office/powerpoint/2010/main" val="3363033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14C2C35D-661D-4CCD-A630-DE4217CE3106}" type="slidenum">
              <a:rPr lang="ja-JP" altLang="en-US" smtClean="0"/>
              <a:pPr>
                <a:defRPr/>
              </a:pPr>
              <a:t>27</a:t>
            </a:fld>
            <a:endParaRPr lang="ja-JP" altLang="en-US" dirty="0"/>
          </a:p>
        </p:txBody>
      </p:sp>
      <p:sp>
        <p:nvSpPr>
          <p:cNvPr id="18" name="Rectangle 3"/>
          <p:cNvSpPr txBox="1">
            <a:spLocks noChangeArrowheads="1"/>
          </p:cNvSpPr>
          <p:nvPr/>
        </p:nvSpPr>
        <p:spPr bwMode="auto">
          <a:xfrm>
            <a:off x="1035809" y="504150"/>
            <a:ext cx="10115005" cy="90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ea typeface="HG丸ｺﾞｼｯｸM-PRO" panose="020F0600000000000000" pitchFamily="50" charset="-128"/>
              </a:rPr>
              <a:t>掘削後の路面復旧について</a:t>
            </a:r>
            <a:endParaRPr lang="en-US" altLang="ja-JP" sz="4000" b="1" dirty="0">
              <a:ea typeface="HG丸ｺﾞｼｯｸM-PRO" panose="020F0600000000000000" pitchFamily="50" charset="-128"/>
            </a:endParaRPr>
          </a:p>
        </p:txBody>
      </p:sp>
      <p:sp>
        <p:nvSpPr>
          <p:cNvPr id="17" name="Text Box 6"/>
          <p:cNvSpPr txBox="1">
            <a:spLocks noChangeArrowheads="1"/>
          </p:cNvSpPr>
          <p:nvPr/>
        </p:nvSpPr>
        <p:spPr bwMode="auto">
          <a:xfrm>
            <a:off x="693100" y="1540956"/>
            <a:ext cx="10800425" cy="2092881"/>
          </a:xfrm>
          <a:prstGeom prst="rect">
            <a:avLst/>
          </a:prstGeom>
          <a:solidFill>
            <a:schemeClr val="accent1">
              <a:lumMod val="20000"/>
              <a:lumOff val="80000"/>
            </a:schemeClr>
          </a:solidFill>
          <a:ln>
            <a:solidFill>
              <a:srgbClr val="0070C0"/>
            </a:solidFill>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道路管理者からの指摘について</a:t>
            </a:r>
            <a:endParaRPr lang="en-US" altLang="ja-JP" sz="32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給水装置工事の施工後、すみやかに本復旧を施工するようお</a:t>
            </a:r>
            <a:r>
              <a:rPr lang="ja-JP" altLang="en-US" dirty="0">
                <a:latin typeface="HG丸ｺﾞｼｯｸM-PRO" panose="020F0600000000000000" pitchFamily="50" charset="-128"/>
                <a:ea typeface="HG丸ｺﾞｼｯｸM-PRO" panose="020F0600000000000000" pitchFamily="50" charset="-128"/>
              </a:rPr>
              <a:t>願</a:t>
            </a:r>
            <a:r>
              <a:rPr lang="ja-JP" altLang="en-US" dirty="0" smtClean="0">
                <a:latin typeface="HG丸ｺﾞｼｯｸM-PRO" panose="020F0600000000000000" pitchFamily="50" charset="-128"/>
                <a:ea typeface="HG丸ｺﾞｼｯｸM-PRO" panose="020F0600000000000000" pitchFamily="50" charset="-128"/>
              </a:rPr>
              <a:t>いしておりますが、長期間未復旧の案件があり、道路管理者から指摘を受けています。</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10" name="Text Box 6"/>
          <p:cNvSpPr txBox="1">
            <a:spLocks noChangeArrowheads="1"/>
          </p:cNvSpPr>
          <p:nvPr/>
        </p:nvSpPr>
        <p:spPr bwMode="auto">
          <a:xfrm>
            <a:off x="693100" y="3767694"/>
            <a:ext cx="10800425"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3200" dirty="0">
                <a:latin typeface="HG丸ｺﾞｼｯｸM-PRO" panose="020F0600000000000000" pitchFamily="50" charset="-128"/>
                <a:ea typeface="HG丸ｺﾞｼｯｸM-PRO" panose="020F0600000000000000" pitchFamily="50" charset="-128"/>
              </a:rPr>
              <a:t>○　本</a:t>
            </a:r>
            <a:r>
              <a:rPr lang="ja-JP" altLang="en-US" sz="3200" dirty="0" smtClean="0">
                <a:latin typeface="HG丸ｺﾞｼｯｸM-PRO" panose="020F0600000000000000" pitchFamily="50" charset="-128"/>
                <a:ea typeface="HG丸ｺﾞｼｯｸM-PRO" panose="020F0600000000000000" pitchFamily="50" charset="-128"/>
              </a:rPr>
              <a:t>復旧の未施工確認のお願い</a:t>
            </a:r>
            <a:endParaRPr lang="en-US" altLang="ja-JP" sz="32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未施工等がない</a:t>
            </a:r>
            <a:r>
              <a:rPr lang="ja-JP" altLang="en-US" dirty="0">
                <a:latin typeface="HG丸ｺﾞｼｯｸM-PRO" panose="020F0600000000000000" pitchFamily="50" charset="-128"/>
                <a:ea typeface="HG丸ｺﾞｼｯｸM-PRO" panose="020F0600000000000000" pitchFamily="50" charset="-128"/>
              </a:rPr>
              <a:t>よう、</a:t>
            </a:r>
            <a:r>
              <a:rPr lang="ja-JP" altLang="en-US" b="1" u="sng" dirty="0" smtClean="0">
                <a:solidFill>
                  <a:srgbClr val="FF0000"/>
                </a:solidFill>
                <a:latin typeface="HG丸ｺﾞｼｯｸM-PRO" panose="020F0600000000000000" pitchFamily="50" charset="-128"/>
                <a:ea typeface="HG丸ｺﾞｼｯｸM-PRO" panose="020F0600000000000000" pitchFamily="50" charset="-128"/>
              </a:rPr>
              <a:t>施工者</a:t>
            </a:r>
            <a:r>
              <a:rPr lang="ja-JP" altLang="en-US" b="1" u="sng" dirty="0">
                <a:solidFill>
                  <a:srgbClr val="FF0000"/>
                </a:solidFill>
                <a:latin typeface="HG丸ｺﾞｼｯｸM-PRO" panose="020F0600000000000000" pitchFamily="50" charset="-128"/>
                <a:ea typeface="HG丸ｺﾞｼｯｸM-PRO" panose="020F0600000000000000" pitchFamily="50" charset="-128"/>
              </a:rPr>
              <a:t>確認書</a:t>
            </a:r>
            <a:r>
              <a:rPr lang="ja-JP" altLang="en-US" dirty="0">
                <a:latin typeface="HG丸ｺﾞｼｯｸM-PRO" panose="020F0600000000000000" pitchFamily="50" charset="-128"/>
                <a:ea typeface="HG丸ｺﾞｼｯｸM-PRO" panose="020F0600000000000000" pitchFamily="50" charset="-128"/>
              </a:rPr>
              <a:t>や</a:t>
            </a:r>
            <a:r>
              <a:rPr lang="ja-JP" altLang="en-US" b="1" u="sng" dirty="0">
                <a:solidFill>
                  <a:srgbClr val="FF0000"/>
                </a:solidFill>
                <a:latin typeface="HG丸ｺﾞｼｯｸM-PRO" panose="020F0600000000000000" pitchFamily="50" charset="-128"/>
                <a:ea typeface="HG丸ｺﾞｼｯｸM-PRO" panose="020F0600000000000000" pitchFamily="50" charset="-128"/>
              </a:rPr>
              <a:t>履行誓約書</a:t>
            </a:r>
            <a:r>
              <a:rPr lang="ja-JP" altLang="en-US" dirty="0">
                <a:latin typeface="HG丸ｺﾞｼｯｸM-PRO" panose="020F0600000000000000" pitchFamily="50" charset="-128"/>
                <a:ea typeface="HG丸ｺﾞｼｯｸM-PRO" panose="020F0600000000000000" pitchFamily="50" charset="-128"/>
              </a:rPr>
              <a:t>を提出していただいておりますが、仮復旧のままの</a:t>
            </a:r>
            <a:r>
              <a:rPr lang="ja-JP" altLang="en-US" dirty="0" smtClean="0">
                <a:latin typeface="HG丸ｺﾞｼｯｸM-PRO" panose="020F0600000000000000" pitchFamily="50" charset="-128"/>
                <a:ea typeface="HG丸ｺﾞｼｯｸM-PRO" panose="020F0600000000000000" pitchFamily="50" charset="-128"/>
              </a:rPr>
              <a:t>施工箇所</a:t>
            </a:r>
            <a:r>
              <a:rPr lang="ja-JP" altLang="en-US" dirty="0">
                <a:latin typeface="HG丸ｺﾞｼｯｸM-PRO" panose="020F0600000000000000" pitchFamily="50" charset="-128"/>
                <a:ea typeface="HG丸ｺﾞｼｯｸM-PRO" panose="020F0600000000000000" pitchFamily="50" charset="-128"/>
              </a:rPr>
              <a:t>や復旧はされているが</a:t>
            </a:r>
            <a:r>
              <a:rPr lang="ja-JP" altLang="en-US" b="1" u="sng" dirty="0">
                <a:solidFill>
                  <a:srgbClr val="FF0000"/>
                </a:solidFill>
                <a:latin typeface="HG丸ｺﾞｼｯｸM-PRO" panose="020F0600000000000000" pitchFamily="50" charset="-128"/>
                <a:ea typeface="HG丸ｺﾞｼｯｸM-PRO" panose="020F0600000000000000" pitchFamily="50" charset="-128"/>
              </a:rPr>
              <a:t>しゅん工届</a:t>
            </a:r>
            <a:r>
              <a:rPr lang="ja-JP" altLang="en-US" dirty="0">
                <a:latin typeface="HG丸ｺﾞｼｯｸM-PRO" panose="020F0600000000000000" pitchFamily="50" charset="-128"/>
                <a:ea typeface="HG丸ｺﾞｼｯｸM-PRO" panose="020F0600000000000000" pitchFamily="50" charset="-128"/>
              </a:rPr>
              <a:t>が未提出となっていることも</a:t>
            </a:r>
            <a:r>
              <a:rPr lang="ja-JP" altLang="en-US" dirty="0" smtClean="0">
                <a:latin typeface="HG丸ｺﾞｼｯｸM-PRO" panose="020F0600000000000000" pitchFamily="50" charset="-128"/>
                <a:ea typeface="HG丸ｺﾞｼｯｸM-PRO" panose="020F0600000000000000" pitchFamily="50" charset="-128"/>
              </a:rPr>
              <a:t>ありますので確認願います。</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08245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txBox="1">
            <a:spLocks noChangeArrowheads="1"/>
          </p:cNvSpPr>
          <p:nvPr/>
        </p:nvSpPr>
        <p:spPr bwMode="auto">
          <a:xfrm>
            <a:off x="162658" y="101406"/>
            <a:ext cx="11834446"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給水装置工事主任</a:t>
            </a:r>
            <a:r>
              <a:rPr lang="ja-JP" altLang="en-US" sz="4000" b="1" dirty="0">
                <a:latin typeface="HG丸ｺﾞｼｯｸM-PRO" panose="020F0600000000000000" pitchFamily="50" charset="-128"/>
                <a:ea typeface="HG丸ｺﾞｼｯｸM-PRO" panose="020F0600000000000000" pitchFamily="50" charset="-128"/>
              </a:rPr>
              <a:t>技術者</a:t>
            </a:r>
            <a:r>
              <a:rPr lang="ja-JP" altLang="en-US" sz="4000" b="1" dirty="0" smtClean="0">
                <a:latin typeface="HG丸ｺﾞｼｯｸM-PRO" panose="020F0600000000000000" pitchFamily="50" charset="-128"/>
                <a:ea typeface="HG丸ｺﾞｼｯｸM-PRO" panose="020F0600000000000000" pitchFamily="50" charset="-128"/>
              </a:rPr>
              <a:t>の立会いについて</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D650BE22-9DFE-4692-97DA-A09B85DAD9A8}" type="slidenum">
              <a:rPr lang="ja-JP" altLang="en-US" smtClean="0"/>
              <a:pPr>
                <a:defRPr/>
              </a:pPr>
              <a:t>28</a:t>
            </a:fld>
            <a:endParaRPr lang="ja-JP" altLang="en-US" dirty="0"/>
          </a:p>
        </p:txBody>
      </p:sp>
      <p:sp>
        <p:nvSpPr>
          <p:cNvPr id="5" name="Text Box 6"/>
          <p:cNvSpPr txBox="1">
            <a:spLocks noChangeArrowheads="1"/>
          </p:cNvSpPr>
          <p:nvPr/>
        </p:nvSpPr>
        <p:spPr bwMode="auto">
          <a:xfrm>
            <a:off x="237394" y="1244110"/>
            <a:ext cx="11684976" cy="1015663"/>
          </a:xfrm>
          <a:prstGeom prst="rect">
            <a:avLst/>
          </a:prstGeom>
          <a:solidFill>
            <a:schemeClr val="accent4">
              <a:lumMod val="20000"/>
              <a:lumOff val="80000"/>
            </a:schemeClr>
          </a:solidFill>
          <a:ln w="9525">
            <a:solidFill>
              <a:schemeClr val="tx1"/>
            </a:solidFill>
            <a:miter lim="800000"/>
            <a:headEnd/>
            <a:tailEnd/>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（１）水道局が行う給水装置工事完了検査</a:t>
            </a:r>
            <a:endParaRPr lang="en-US" altLang="ja-JP" sz="2400" b="1"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提出された完了届と実際の施工内容が相違ないか、検査・確認を行います。</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7" name="Text Box 6"/>
          <p:cNvSpPr txBox="1">
            <a:spLocks noChangeArrowheads="1"/>
          </p:cNvSpPr>
          <p:nvPr/>
        </p:nvSpPr>
        <p:spPr bwMode="auto">
          <a:xfrm>
            <a:off x="237394" y="2507248"/>
            <a:ext cx="11684976" cy="1754326"/>
          </a:xfrm>
          <a:prstGeom prst="rect">
            <a:avLst/>
          </a:prstGeom>
          <a:solidFill>
            <a:schemeClr val="accent4">
              <a:lumMod val="20000"/>
              <a:lumOff val="80000"/>
            </a:schemeClr>
          </a:solidFill>
          <a:ln w="9525">
            <a:solidFill>
              <a:schemeClr val="tx1"/>
            </a:solidFill>
            <a:miter lim="800000"/>
            <a:headEnd/>
            <a:tailEnd/>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２</a:t>
            </a:r>
            <a:r>
              <a:rPr lang="ja-JP" altLang="en-US" sz="2400" b="1" dirty="0" smtClean="0">
                <a:latin typeface="HG丸ｺﾞｼｯｸM-PRO" panose="020F0600000000000000" pitchFamily="50" charset="-128"/>
                <a:ea typeface="HG丸ｺﾞｼｯｸM-PRO" panose="020F0600000000000000" pitchFamily="50" charset="-128"/>
              </a:rPr>
              <a:t>）水道局が行う給水装置工事完了検査への立会い</a:t>
            </a:r>
            <a:endParaRPr lang="en-US" altLang="ja-JP" sz="2400" b="1"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給水装置工事の完了検査を受けるときは、主任技術者は検査に</a:t>
            </a: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立ち会わなければなりません</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また</a:t>
            </a:r>
            <a:r>
              <a:rPr lang="ja-JP" altLang="en-US" sz="2400" dirty="0">
                <a:latin typeface="HG丸ｺﾞｼｯｸM-PRO" panose="020F0600000000000000" pitchFamily="50" charset="-128"/>
                <a:ea typeface="HG丸ｺﾞｼｯｸM-PRO" panose="020F0600000000000000" pitchFamily="50" charset="-128"/>
              </a:rPr>
              <a:t>、管理者が必要と認めた場合、身分を明らかに</a:t>
            </a:r>
            <a:r>
              <a:rPr lang="ja-JP" altLang="en-US" sz="2400" dirty="0" smtClean="0">
                <a:latin typeface="HG丸ｺﾞｼｯｸM-PRO" panose="020F0600000000000000" pitchFamily="50" charset="-128"/>
                <a:ea typeface="HG丸ｺﾞｼｯｸM-PRO" panose="020F0600000000000000" pitchFamily="50" charset="-128"/>
              </a:rPr>
              <a:t>しなければなりません。</a:t>
            </a:r>
            <a:endParaRPr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Text Box 6"/>
          <p:cNvSpPr txBox="1">
            <a:spLocks noChangeArrowheads="1"/>
          </p:cNvSpPr>
          <p:nvPr/>
        </p:nvSpPr>
        <p:spPr bwMode="auto">
          <a:xfrm>
            <a:off x="237393" y="4491466"/>
            <a:ext cx="11684977" cy="1754326"/>
          </a:xfrm>
          <a:prstGeom prst="rect">
            <a:avLst/>
          </a:prstGeom>
          <a:solidFill>
            <a:srgbClr val="FFFF00"/>
          </a:solidFill>
          <a:ln w="57150">
            <a:solidFill>
              <a:srgbClr val="FF0000"/>
            </a:solidFill>
            <a:miter lim="800000"/>
            <a:headEnd/>
            <a:tailEnd/>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en-US" altLang="ja-JP" sz="2400" b="1" dirty="0" smtClean="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注意事項</a:t>
            </a:r>
            <a:r>
              <a:rPr lang="en-US" altLang="ja-JP" sz="2400" b="1" dirty="0" smtClean="0">
                <a:latin typeface="HG丸ｺﾞｼｯｸM-PRO" panose="020F0600000000000000" pitchFamily="50" charset="-128"/>
                <a:ea typeface="HG丸ｺﾞｼｯｸM-PRO" panose="020F0600000000000000" pitchFamily="50" charset="-128"/>
              </a:rPr>
              <a:t>》</a:t>
            </a:r>
          </a:p>
          <a:p>
            <a:pPr>
              <a:lnSpc>
                <a:spcPct val="100000"/>
              </a:lnSpc>
              <a:spcBef>
                <a:spcPct val="50000"/>
              </a:spcBef>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完了検査立会いは、</a:t>
            </a:r>
            <a:r>
              <a:rPr lang="ja-JP" altLang="en-US" sz="2400" dirty="0" smtClean="0">
                <a:latin typeface="HG丸ｺﾞｼｯｸM-PRO" panose="020F0600000000000000" pitchFamily="50" charset="-128"/>
                <a:ea typeface="HG丸ｺﾞｼｯｸM-PRO" panose="020F0600000000000000" pitchFamily="50" charset="-128"/>
              </a:rPr>
              <a:t>横浜市</a:t>
            </a:r>
            <a:r>
              <a:rPr lang="ja-JP" altLang="en-US" sz="2400" dirty="0">
                <a:latin typeface="HG丸ｺﾞｼｯｸM-PRO" panose="020F0600000000000000" pitchFamily="50" charset="-128"/>
                <a:ea typeface="HG丸ｺﾞｼｯｸM-PRO" panose="020F0600000000000000" pitchFamily="50" charset="-128"/>
              </a:rPr>
              <a:t>水道条例施行規程第</a:t>
            </a:r>
            <a:r>
              <a:rPr lang="en-US" altLang="ja-JP" sz="2400" dirty="0">
                <a:latin typeface="HG丸ｺﾞｼｯｸM-PRO" panose="020F0600000000000000" pitchFamily="50" charset="-128"/>
                <a:ea typeface="HG丸ｺﾞｼｯｸM-PRO" panose="020F0600000000000000" pitchFamily="50" charset="-128"/>
              </a:rPr>
              <a:t>13</a:t>
            </a:r>
            <a:r>
              <a:rPr lang="ja-JP" altLang="en-US" sz="2400" dirty="0">
                <a:latin typeface="HG丸ｺﾞｼｯｸM-PRO" panose="020F0600000000000000" pitchFamily="50" charset="-128"/>
                <a:ea typeface="HG丸ｺﾞｼｯｸM-PRO" panose="020F0600000000000000" pitchFamily="50" charset="-128"/>
              </a:rPr>
              <a:t>条の２</a:t>
            </a:r>
            <a:r>
              <a:rPr lang="ja-JP" altLang="en-US" sz="2400" dirty="0" smtClean="0">
                <a:latin typeface="HG丸ｺﾞｼｯｸM-PRO" panose="020F0600000000000000" pitchFamily="50" charset="-128"/>
                <a:ea typeface="HG丸ｺﾞｼｯｸM-PRO" panose="020F0600000000000000" pitchFamily="50" charset="-128"/>
              </a:rPr>
              <a:t>にて、主任技術者が行うよう規定されています</a:t>
            </a:r>
            <a:r>
              <a:rPr lang="ja-JP" altLang="en-US" sz="2400" dirty="0">
                <a:latin typeface="HG丸ｺﾞｼｯｸM-PRO" panose="020F0600000000000000" pitchFamily="50" charset="-128"/>
                <a:ea typeface="HG丸ｺﾞｼｯｸM-PRO" panose="020F0600000000000000" pitchFamily="50" charset="-128"/>
              </a:rPr>
              <a:t>が</a:t>
            </a:r>
            <a:r>
              <a:rPr lang="ja-JP" altLang="en-US" sz="2400" dirty="0" smtClean="0">
                <a:latin typeface="HG丸ｺﾞｼｯｸM-PRO" panose="020F0600000000000000" pitchFamily="50" charset="-128"/>
                <a:ea typeface="HG丸ｺﾞｼｯｸM-PRO" panose="020F0600000000000000" pitchFamily="50" charset="-128"/>
              </a:rPr>
              <a:t>、主任技術者以外の方が立会いに来るケースが多く見受けられますので、十分注意していただき</a:t>
            </a: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必ず主任技術者が行ってください。</a:t>
            </a:r>
            <a:endParaRPr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27635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1285" y="1264597"/>
            <a:ext cx="11648805" cy="1173988"/>
          </a:xfrm>
        </p:spPr>
        <p:txBody>
          <a:bodyPr>
            <a:normAutofit/>
          </a:bodyPr>
          <a:lstStyle/>
          <a:p>
            <a:r>
              <a:rPr kumimoji="1" lang="ja-JP" altLang="en-US" dirty="0" smtClean="0"/>
              <a:t>違反・トラブル防止について</a:t>
            </a:r>
            <a:endParaRPr kumimoji="1" lang="ja-JP" altLang="en-US" dirty="0"/>
          </a:p>
        </p:txBody>
      </p:sp>
      <p:pic>
        <p:nvPicPr>
          <p:cNvPr id="3" name="Picture 2"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157" y="3331029"/>
            <a:ext cx="1964902" cy="22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8347165" y="5734595"/>
            <a:ext cx="3593471" cy="4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70000"/>
              </a:lnSpc>
              <a:spcBef>
                <a:spcPct val="50000"/>
              </a:spcBef>
              <a:buFontTx/>
              <a:buNone/>
            </a:pPr>
            <a:r>
              <a:rPr lang="ja-JP" altLang="en-US" sz="1200" dirty="0">
                <a:latin typeface="Arial" charset="0"/>
              </a:rPr>
              <a:t>横浜市水道局キャラクター</a:t>
            </a:r>
          </a:p>
          <a:p>
            <a:pPr algn="ctr" eaLnBrk="1" hangingPunct="1">
              <a:lnSpc>
                <a:spcPct val="70000"/>
              </a:lnSpc>
              <a:spcBef>
                <a:spcPct val="50000"/>
              </a:spcBef>
              <a:buFontTx/>
              <a:buNone/>
            </a:pPr>
            <a:r>
              <a:rPr lang="ja-JP" altLang="en-US" sz="1200" dirty="0">
                <a:latin typeface="Arial" charset="0"/>
              </a:rPr>
              <a:t>はまピョン</a:t>
            </a:r>
          </a:p>
        </p:txBody>
      </p:sp>
      <p:sp>
        <p:nvSpPr>
          <p:cNvPr id="5" name="スライド番号プレースホルダー 1"/>
          <p:cNvSpPr>
            <a:spLocks noGrp="1"/>
          </p:cNvSpPr>
          <p:nvPr>
            <p:ph type="sldNum" sz="quarter" idx="12"/>
          </p:nvPr>
        </p:nvSpPr>
        <p:spPr>
          <a:xfrm>
            <a:off x="8610600" y="6356350"/>
            <a:ext cx="2743200" cy="365125"/>
          </a:xfrm>
        </p:spPr>
        <p:txBody>
          <a:bodyPr/>
          <a:lstStyle/>
          <a:p>
            <a:pPr>
              <a:defRPr/>
            </a:pPr>
            <a:fld id="{D8FD74C2-122B-4271-8B21-3AC7F633E4C2}" type="slidenum">
              <a:rPr lang="ja-JP" altLang="en-US" smtClean="0"/>
              <a:pPr>
                <a:defRPr/>
              </a:pPr>
              <a:t>29</a:t>
            </a:fld>
            <a:endParaRPr lang="ja-JP" altLang="en-US" dirty="0"/>
          </a:p>
        </p:txBody>
      </p:sp>
    </p:spTree>
    <p:extLst>
      <p:ext uri="{BB962C8B-B14F-4D97-AF65-F5344CB8AC3E}">
        <p14:creationId xmlns:p14="http://schemas.microsoft.com/office/powerpoint/2010/main" val="531435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051926" y="6159500"/>
            <a:ext cx="2743200" cy="365125"/>
          </a:xfrm>
        </p:spPr>
        <p:txBody>
          <a:bodyPr/>
          <a:lstStyle/>
          <a:p>
            <a:pPr>
              <a:defRPr/>
            </a:pPr>
            <a:fld id="{C2647AD8-1DA4-415D-BF37-262F76A81285}" type="slidenum">
              <a:rPr lang="ja-JP" altLang="en-US" smtClean="0"/>
              <a:pPr>
                <a:defRPr/>
              </a:pPr>
              <a:t>3</a:t>
            </a:fld>
            <a:endParaRPr lang="ja-JP" altLang="en-US" dirty="0"/>
          </a:p>
        </p:txBody>
      </p:sp>
      <p:sp>
        <p:nvSpPr>
          <p:cNvPr id="10243" name="Rectangle 3"/>
          <p:cNvSpPr txBox="1">
            <a:spLocks noChangeArrowheads="1"/>
          </p:cNvSpPr>
          <p:nvPr/>
        </p:nvSpPr>
        <p:spPr bwMode="auto">
          <a:xfrm>
            <a:off x="773111" y="332458"/>
            <a:ext cx="4568157" cy="77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a:t>
            </a:r>
            <a:r>
              <a:rPr lang="ja-JP" altLang="en-US" sz="4000" b="1" dirty="0">
                <a:latin typeface="HG丸ｺﾞｼｯｸM-PRO" panose="020F0600000000000000" pitchFamily="50" charset="-128"/>
                <a:ea typeface="HG丸ｺﾞｼｯｸM-PRO" panose="020F0600000000000000" pitchFamily="50" charset="-128"/>
              </a:rPr>
              <a:t>の有効</a:t>
            </a:r>
            <a:r>
              <a:rPr lang="ja-JP" altLang="en-US" sz="4000" b="1" dirty="0" smtClean="0">
                <a:latin typeface="HG丸ｺﾞｼｯｸM-PRO" panose="020F0600000000000000" pitchFamily="50" charset="-128"/>
                <a:ea typeface="HG丸ｺﾞｼｯｸM-PRO" panose="020F0600000000000000" pitchFamily="50" charset="-128"/>
              </a:rPr>
              <a:t>期間</a:t>
            </a:r>
            <a:endParaRPr lang="ja-JP" altLang="en-US" sz="4000" b="1" dirty="0">
              <a:latin typeface="HG丸ｺﾞｼｯｸM-PRO" panose="020F0600000000000000" pitchFamily="50" charset="-128"/>
              <a:ea typeface="HG丸ｺﾞｼｯｸM-PRO" panose="020F0600000000000000" pitchFamily="50" charset="-128"/>
            </a:endParaRPr>
          </a:p>
          <a:p>
            <a:pPr algn="ctr" eaLnBrk="1" hangingPunct="1">
              <a:lnSpc>
                <a:spcPct val="100000"/>
              </a:lnSpc>
              <a:buFont typeface="Arial" panose="020B0604020202020204" pitchFamily="34" charset="0"/>
              <a:buNone/>
            </a:pPr>
            <a:endParaRPr lang="ja-JP" altLang="en-US" sz="4000" b="1" dirty="0">
              <a:latin typeface="HG丸ｺﾞｼｯｸM-PRO" panose="020F0600000000000000" pitchFamily="50" charset="-128"/>
              <a:ea typeface="HG丸ｺﾞｼｯｸM-PRO" panose="020F0600000000000000" pitchFamily="50" charset="-128"/>
            </a:endParaRPr>
          </a:p>
        </p:txBody>
      </p:sp>
      <p:sp>
        <p:nvSpPr>
          <p:cNvPr id="6" name="Text Box 6"/>
          <p:cNvSpPr txBox="1">
            <a:spLocks noChangeArrowheads="1"/>
          </p:cNvSpPr>
          <p:nvPr/>
        </p:nvSpPr>
        <p:spPr bwMode="auto">
          <a:xfrm>
            <a:off x="773112" y="1446800"/>
            <a:ext cx="10848975" cy="1600438"/>
          </a:xfrm>
          <a:prstGeom prst="rect">
            <a:avLst/>
          </a:prstGeom>
          <a:solidFill>
            <a:schemeClr val="accent1">
              <a:lumMod val="20000"/>
              <a:lumOff val="80000"/>
              <a:alpha val="52000"/>
            </a:schemeClr>
          </a:solidFill>
          <a:ln w="12700">
            <a:solidFill>
              <a:srgbClr val="000099"/>
            </a:solidFill>
            <a:miter lim="800000"/>
            <a:headEnd/>
            <a:tailEnd/>
          </a:ln>
          <a:effec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defRPr/>
            </a:pPr>
            <a:r>
              <a:rPr lang="ja-JP" altLang="en-US" dirty="0">
                <a:latin typeface="HG丸ｺﾞｼｯｸM-PRO" panose="020F0600000000000000" pitchFamily="50" charset="-128"/>
                <a:ea typeface="HG丸ｺﾞｼｯｸM-PRO" panose="020F0600000000000000" pitchFamily="50" charset="-128"/>
              </a:rPr>
              <a:t>水道法第</a:t>
            </a:r>
            <a:r>
              <a:rPr lang="en-US" altLang="ja-JP" dirty="0">
                <a:latin typeface="HG丸ｺﾞｼｯｸM-PRO" panose="020F0600000000000000" pitchFamily="50" charset="-128"/>
                <a:ea typeface="HG丸ｺﾞｼｯｸM-PRO" panose="020F0600000000000000" pitchFamily="50" charset="-128"/>
              </a:rPr>
              <a:t>25</a:t>
            </a:r>
            <a:r>
              <a:rPr lang="ja-JP" altLang="en-US" dirty="0">
                <a:latin typeface="HG丸ｺﾞｼｯｸM-PRO" panose="020F0600000000000000" pitchFamily="50" charset="-128"/>
                <a:ea typeface="HG丸ｺﾞｼｯｸM-PRO" panose="020F0600000000000000" pitchFamily="50" charset="-128"/>
              </a:rPr>
              <a:t>条の</a:t>
            </a:r>
            <a:r>
              <a:rPr lang="en-US" altLang="ja-JP" dirty="0">
                <a:latin typeface="HG丸ｺﾞｼｯｸM-PRO" panose="020F0600000000000000" pitchFamily="50" charset="-128"/>
                <a:ea typeface="HG丸ｺﾞｼｯｸM-PRO" panose="020F0600000000000000" pitchFamily="50" charset="-128"/>
              </a:rPr>
              <a:t>3</a:t>
            </a:r>
            <a:r>
              <a:rPr lang="ja-JP" altLang="en-US" dirty="0">
                <a:latin typeface="HG丸ｺﾞｼｯｸM-PRO" panose="020F0600000000000000" pitchFamily="50" charset="-128"/>
                <a:ea typeface="HG丸ｺﾞｼｯｸM-PRO" panose="020F0600000000000000" pitchFamily="50" charset="-128"/>
              </a:rPr>
              <a:t>の</a:t>
            </a:r>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第１項　指定の更新</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defRPr/>
            </a:pPr>
            <a:r>
              <a:rPr lang="ja-JP" altLang="en-US" dirty="0">
                <a:latin typeface="HG丸ｺﾞｼｯｸM-PRO" panose="020F0600000000000000" pitchFamily="50" charset="-128"/>
                <a:ea typeface="HG丸ｺﾞｼｯｸM-PRO" panose="020F0600000000000000" pitchFamily="50" charset="-128"/>
              </a:rPr>
              <a:t>第</a:t>
            </a:r>
            <a:r>
              <a:rPr lang="en-US" altLang="ja-JP" dirty="0">
                <a:latin typeface="HG丸ｺﾞｼｯｸM-PRO" panose="020F0600000000000000" pitchFamily="50" charset="-128"/>
                <a:ea typeface="HG丸ｺﾞｼｯｸM-PRO" panose="020F0600000000000000" pitchFamily="50" charset="-128"/>
              </a:rPr>
              <a:t>16</a:t>
            </a:r>
            <a:r>
              <a:rPr lang="ja-JP" altLang="en-US" dirty="0">
                <a:latin typeface="HG丸ｺﾞｼｯｸM-PRO" panose="020F0600000000000000" pitchFamily="50" charset="-128"/>
                <a:ea typeface="HG丸ｺﾞｼｯｸM-PRO" panose="020F0600000000000000" pitchFamily="50" charset="-128"/>
              </a:rPr>
              <a:t>条の</a:t>
            </a:r>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第</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項の指定は、</a:t>
            </a:r>
            <a:r>
              <a:rPr lang="en-US" altLang="ja-JP"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5</a:t>
            </a:r>
            <a:r>
              <a:rPr lang="ja-JP" altLang="en-US"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年ごと</a:t>
            </a:r>
            <a:r>
              <a:rPr lang="ja-JP" altLang="en-US" dirty="0">
                <a:latin typeface="HG丸ｺﾞｼｯｸM-PRO" panose="020F0600000000000000" pitchFamily="50" charset="-128"/>
                <a:ea typeface="HG丸ｺﾞｼｯｸM-PRO" panose="020F0600000000000000" pitchFamily="50" charset="-128"/>
              </a:rPr>
              <a:t>にその更新を受けなければ、その期間の経過によって、その効力を失う。</a:t>
            </a:r>
          </a:p>
        </p:txBody>
      </p:sp>
      <p:sp>
        <p:nvSpPr>
          <p:cNvPr id="10245" name="Text Box 7"/>
          <p:cNvSpPr txBox="1">
            <a:spLocks noChangeArrowheads="1"/>
          </p:cNvSpPr>
          <p:nvPr/>
        </p:nvSpPr>
        <p:spPr bwMode="auto">
          <a:xfrm>
            <a:off x="773111" y="3718346"/>
            <a:ext cx="10848975" cy="228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解説</a:t>
            </a:r>
            <a:r>
              <a:rPr lang="en-US" altLang="ja-JP" dirty="0">
                <a:latin typeface="HG丸ｺﾞｼｯｸM-PRO" panose="020F0600000000000000" pitchFamily="50" charset="-128"/>
                <a:ea typeface="HG丸ｺﾞｼｯｸM-PRO" panose="020F0600000000000000" pitchFamily="50" charset="-128"/>
              </a:rPr>
              <a:t>】</a:t>
            </a:r>
          </a:p>
          <a:p>
            <a:pPr>
              <a:buFont typeface="Arial" panose="020B0604020202020204" pitchFamily="34" charset="0"/>
              <a:buNone/>
            </a:pPr>
            <a:r>
              <a:rPr lang="ja-JP" altLang="en-US" dirty="0">
                <a:latin typeface="HG丸ｺﾞｼｯｸM-PRO" panose="020F0600000000000000" pitchFamily="50" charset="-128"/>
                <a:ea typeface="HG丸ｺﾞｼｯｸM-PRO" panose="020F0600000000000000" pitchFamily="50" charset="-128"/>
              </a:rPr>
              <a:t>令和元年</a:t>
            </a:r>
            <a:r>
              <a:rPr lang="en-US" altLang="ja-JP" dirty="0">
                <a:latin typeface="HG丸ｺﾞｼｯｸM-PRO" panose="020F0600000000000000" pitchFamily="50" charset="-128"/>
                <a:ea typeface="HG丸ｺﾞｼｯｸM-PRO" panose="020F0600000000000000" pitchFamily="50" charset="-128"/>
              </a:rPr>
              <a:t>10</a:t>
            </a:r>
            <a:r>
              <a:rPr lang="ja-JP" altLang="en-US" dirty="0">
                <a:latin typeface="HG丸ｺﾞｼｯｸM-PRO" panose="020F0600000000000000" pitchFamily="50" charset="-128"/>
                <a:ea typeface="HG丸ｺﾞｼｯｸM-PRO" panose="020F0600000000000000" pitchFamily="50" charset="-128"/>
              </a:rPr>
              <a:t>月１日に施行</a:t>
            </a:r>
            <a:r>
              <a:rPr lang="ja-JP" altLang="en-US" dirty="0" smtClean="0">
                <a:latin typeface="HG丸ｺﾞｼｯｸM-PRO" panose="020F0600000000000000" pitchFamily="50" charset="-128"/>
                <a:ea typeface="HG丸ｺﾞｼｯｸM-PRO" panose="020F0600000000000000" pitchFamily="50" charset="-128"/>
              </a:rPr>
              <a:t>された改正</a:t>
            </a:r>
            <a:r>
              <a:rPr lang="ja-JP" altLang="en-US" dirty="0">
                <a:latin typeface="HG丸ｺﾞｼｯｸM-PRO" panose="020F0600000000000000" pitchFamily="50" charset="-128"/>
                <a:ea typeface="HG丸ｺﾞｼｯｸM-PRO" panose="020F0600000000000000" pitchFamily="50" charset="-128"/>
              </a:rPr>
              <a:t>水道法では、給水装置工事事業者の指定の有効期間を設けている。指定の効力は５年とされ、有効期間内に更新を受けない場合は、その効力を失う</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a:buFont typeface="Arial" panose="020B0604020202020204" pitchFamily="34" charset="0"/>
              <a:buNone/>
            </a:pPr>
            <a:r>
              <a:rPr lang="ja-JP" altLang="en-US" dirty="0" smtClean="0">
                <a:latin typeface="HG丸ｺﾞｼｯｸM-PRO" panose="020F0600000000000000" pitchFamily="50" charset="-128"/>
                <a:ea typeface="HG丸ｺﾞｼｯｸM-PRO" panose="020F0600000000000000" pitchFamily="50" charset="-128"/>
              </a:rPr>
              <a:t>→指定書の有効期間をご確認ください。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2" name="下矢印 1"/>
          <p:cNvSpPr/>
          <p:nvPr/>
        </p:nvSpPr>
        <p:spPr>
          <a:xfrm>
            <a:off x="4937124" y="3325646"/>
            <a:ext cx="2520950" cy="614363"/>
          </a:xfrm>
          <a:prstGeom prst="down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929171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txBox="1">
            <a:spLocks noChangeArrowheads="1"/>
          </p:cNvSpPr>
          <p:nvPr/>
        </p:nvSpPr>
        <p:spPr bwMode="auto">
          <a:xfrm>
            <a:off x="1244352" y="182245"/>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指定事業者の違反事例</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162819" name="Text Box 6"/>
          <p:cNvSpPr txBox="1">
            <a:spLocks noChangeArrowheads="1"/>
          </p:cNvSpPr>
          <p:nvPr/>
        </p:nvSpPr>
        <p:spPr bwMode="auto">
          <a:xfrm>
            <a:off x="828517" y="1248102"/>
            <a:ext cx="1016617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smtClean="0">
                <a:solidFill>
                  <a:srgbClr val="000099"/>
                </a:solidFill>
                <a:latin typeface="HG丸ｺﾞｼｯｸM-PRO" panose="020F0600000000000000" pitchFamily="50" charset="-128"/>
                <a:ea typeface="HG丸ｺﾞｼｯｸM-PRO" panose="020F0600000000000000" pitchFamily="50" charset="-128"/>
              </a:rPr>
              <a:t>［</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工事に関する届出の違反事例</a:t>
            </a:r>
            <a:r>
              <a:rPr lang="ja-JP" altLang="en-US" dirty="0" smtClean="0">
                <a:solidFill>
                  <a:srgbClr val="000099"/>
                </a:solidFill>
                <a:latin typeface="HG丸ｺﾞｼｯｸM-PRO" panose="020F0600000000000000" pitchFamily="50" charset="-128"/>
                <a:ea typeface="HG丸ｺﾞｼｯｸM-PRO" panose="020F0600000000000000" pitchFamily="50" charset="-128"/>
              </a:rPr>
              <a:t>］</a:t>
            </a:r>
            <a:endParaRPr lang="en-US" altLang="ja-JP" dirty="0" smtClean="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a:t>
            </a:r>
            <a:r>
              <a:rPr lang="en-US" altLang="ja-JP" sz="2400" b="1" dirty="0" smtClean="0">
                <a:latin typeface="HG丸ｺﾞｼｯｸM-PRO" panose="020F0600000000000000" pitchFamily="50" charset="-128"/>
                <a:ea typeface="HG丸ｺﾞｼｯｸM-PRO" panose="020F0600000000000000" pitchFamily="50" charset="-128"/>
              </a:rPr>
              <a:t>1</a:t>
            </a:r>
            <a:r>
              <a:rPr lang="ja-JP" altLang="en-US" sz="2400" b="1" dirty="0" smtClean="0">
                <a:latin typeface="HG丸ｺﾞｼｯｸM-PRO" panose="020F0600000000000000" pitchFamily="50" charset="-128"/>
                <a:ea typeface="HG丸ｺﾞｼｯｸM-PRO" panose="020F0600000000000000" pitchFamily="50" charset="-128"/>
              </a:rPr>
              <a:t>）無届工事</a:t>
            </a:r>
            <a:endParaRPr lang="en-US" altLang="ja-JP" sz="2400" b="1"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　　・水道事</a:t>
            </a:r>
            <a:r>
              <a:rPr lang="ja-JP" altLang="en-US" sz="2400" dirty="0">
                <a:latin typeface="HG丸ｺﾞｼｯｸM-PRO" panose="020F0600000000000000" pitchFamily="50" charset="-128"/>
                <a:ea typeface="HG丸ｺﾞｼｯｸM-PRO" panose="020F0600000000000000" pitchFamily="50" charset="-128"/>
              </a:rPr>
              <a:t>業者へ工事申込みの手続き</a:t>
            </a:r>
            <a:r>
              <a:rPr lang="ja-JP" altLang="en-US" sz="2400" dirty="0" smtClean="0">
                <a:latin typeface="HG丸ｺﾞｼｯｸM-PRO" panose="020F0600000000000000" pitchFamily="50" charset="-128"/>
                <a:ea typeface="HG丸ｺﾞｼｯｸM-PRO" panose="020F0600000000000000" pitchFamily="50" charset="-128"/>
              </a:rPr>
              <a:t>をせずに工事をした。</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a:t>
            </a:r>
            <a:r>
              <a:rPr lang="en-US" altLang="ja-JP" sz="2400" b="1" dirty="0" smtClean="0">
                <a:latin typeface="HG丸ｺﾞｼｯｸM-PRO" panose="020F0600000000000000" pitchFamily="50" charset="-128"/>
                <a:ea typeface="HG丸ｺﾞｼｯｸM-PRO" panose="020F0600000000000000" pitchFamily="50" charset="-128"/>
              </a:rPr>
              <a:t>2</a:t>
            </a:r>
            <a:r>
              <a:rPr lang="ja-JP" altLang="en-US" sz="2400" b="1" dirty="0" smtClean="0">
                <a:latin typeface="HG丸ｺﾞｼｯｸM-PRO" panose="020F0600000000000000" pitchFamily="50" charset="-128"/>
                <a:ea typeface="HG丸ｺﾞｼｯｸM-PRO" panose="020F0600000000000000" pitchFamily="50" charset="-128"/>
              </a:rPr>
              <a:t>）無許可工事</a:t>
            </a:r>
            <a:endParaRPr lang="en-US" altLang="ja-JP" sz="24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　　・水道事</a:t>
            </a:r>
            <a:r>
              <a:rPr lang="ja-JP" altLang="en-US" sz="2400" dirty="0">
                <a:latin typeface="HG丸ｺﾞｼｯｸM-PRO" panose="020F0600000000000000" pitchFamily="50" charset="-128"/>
                <a:ea typeface="HG丸ｺﾞｼｯｸM-PRO" panose="020F0600000000000000" pitchFamily="50" charset="-128"/>
              </a:rPr>
              <a:t>業者の工事承認を</a:t>
            </a:r>
            <a:r>
              <a:rPr lang="ja-JP" altLang="en-US" sz="2400" dirty="0" smtClean="0">
                <a:latin typeface="HG丸ｺﾞｼｯｸM-PRO" panose="020F0600000000000000" pitchFamily="50" charset="-128"/>
                <a:ea typeface="HG丸ｺﾞｼｯｸM-PRO" panose="020F0600000000000000" pitchFamily="50" charset="-128"/>
              </a:rPr>
              <a:t>得ずに工事をした。</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・水道事</a:t>
            </a:r>
            <a:r>
              <a:rPr lang="ja-JP" altLang="en-US" sz="2400" dirty="0">
                <a:latin typeface="HG丸ｺﾞｼｯｸM-PRO" panose="020F0600000000000000" pitchFamily="50" charset="-128"/>
                <a:ea typeface="HG丸ｺﾞｼｯｸM-PRO" panose="020F0600000000000000" pitchFamily="50" charset="-128"/>
              </a:rPr>
              <a:t>業者</a:t>
            </a:r>
            <a:r>
              <a:rPr lang="ja-JP" altLang="en-US" sz="2400" dirty="0" smtClean="0">
                <a:latin typeface="HG丸ｺﾞｼｯｸM-PRO" panose="020F0600000000000000" pitchFamily="50" charset="-128"/>
                <a:ea typeface="HG丸ｺﾞｼｯｸM-PRO" panose="020F0600000000000000" pitchFamily="50" charset="-128"/>
              </a:rPr>
              <a:t>への設計</a:t>
            </a:r>
            <a:r>
              <a:rPr lang="ja-JP" altLang="en-US" sz="2400" dirty="0">
                <a:latin typeface="HG丸ｺﾞｼｯｸM-PRO" panose="020F0600000000000000" pitchFamily="50" charset="-128"/>
                <a:ea typeface="HG丸ｺﾞｼｯｸM-PRO" panose="020F0600000000000000" pitchFamily="50" charset="-128"/>
              </a:rPr>
              <a:t>変更の届出を行わず、当初の申込みとは</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ことなった工事をした。</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・道路占用</a:t>
            </a:r>
            <a:r>
              <a:rPr lang="ja-JP" altLang="en-US" sz="2400" dirty="0">
                <a:latin typeface="HG丸ｺﾞｼｯｸM-PRO" panose="020F0600000000000000" pitchFamily="50" charset="-128"/>
                <a:ea typeface="HG丸ｺﾞｼｯｸM-PRO" panose="020F0600000000000000" pitchFamily="50" charset="-128"/>
              </a:rPr>
              <a:t>許可</a:t>
            </a:r>
            <a:r>
              <a:rPr lang="ja-JP" altLang="en-US" sz="2400" dirty="0" smtClean="0">
                <a:latin typeface="HG丸ｺﾞｼｯｸM-PRO" panose="020F0600000000000000" pitchFamily="50" charset="-128"/>
                <a:ea typeface="HG丸ｺﾞｼｯｸM-PRO" panose="020F0600000000000000" pitchFamily="50" charset="-128"/>
              </a:rPr>
              <a:t>を受けずに道路</a:t>
            </a:r>
            <a:r>
              <a:rPr lang="ja-JP" altLang="en-US" sz="2400" dirty="0">
                <a:latin typeface="HG丸ｺﾞｼｯｸM-PRO" panose="020F0600000000000000" pitchFamily="50" charset="-128"/>
                <a:ea typeface="HG丸ｺﾞｼｯｸM-PRO" panose="020F0600000000000000" pitchFamily="50" charset="-128"/>
              </a:rPr>
              <a:t>の</a:t>
            </a:r>
            <a:r>
              <a:rPr lang="ja-JP" altLang="en-US" sz="2400" dirty="0" smtClean="0">
                <a:latin typeface="HG丸ｺﾞｼｯｸM-PRO" panose="020F0600000000000000" pitchFamily="50" charset="-128"/>
                <a:ea typeface="HG丸ｺﾞｼｯｸM-PRO" panose="020F0600000000000000" pitchFamily="50" charset="-128"/>
              </a:rPr>
              <a:t>掘削や穿孔等の工事をした。</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・警察の道路使用許可を得ずに工事をした。</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D650BE22-9DFE-4692-97DA-A09B85DAD9A8}" type="slidenum">
              <a:rPr lang="ja-JP" altLang="en-US" smtClean="0"/>
              <a:pPr>
                <a:defRPr/>
              </a:pPr>
              <a:t>30</a:t>
            </a:fld>
            <a:endParaRPr lang="ja-JP" altLang="en-US" dirty="0"/>
          </a:p>
        </p:txBody>
      </p:sp>
    </p:spTree>
    <p:extLst>
      <p:ext uri="{BB962C8B-B14F-4D97-AF65-F5344CB8AC3E}">
        <p14:creationId xmlns:p14="http://schemas.microsoft.com/office/powerpoint/2010/main" val="3410703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A2B8457A-07EE-4CFC-8A13-7B8AD5D8052B}" type="slidenum">
              <a:rPr lang="ja-JP" altLang="en-US" smtClean="0"/>
              <a:pPr>
                <a:defRPr/>
              </a:pPr>
              <a:t>31</a:t>
            </a:fld>
            <a:endParaRPr lang="ja-JP" altLang="en-US" dirty="0"/>
          </a:p>
        </p:txBody>
      </p:sp>
      <p:grpSp>
        <p:nvGrpSpPr>
          <p:cNvPr id="3" name="グループ化 2"/>
          <p:cNvGrpSpPr/>
          <p:nvPr/>
        </p:nvGrpSpPr>
        <p:grpSpPr>
          <a:xfrm>
            <a:off x="577487" y="592210"/>
            <a:ext cx="10776313" cy="5595990"/>
            <a:chOff x="653143" y="929094"/>
            <a:chExt cx="10776313" cy="5595990"/>
          </a:xfrm>
        </p:grpSpPr>
        <p:sp>
          <p:nvSpPr>
            <p:cNvPr id="164867" name="Text Box 6"/>
            <p:cNvSpPr txBox="1">
              <a:spLocks noChangeArrowheads="1"/>
            </p:cNvSpPr>
            <p:nvPr/>
          </p:nvSpPr>
          <p:spPr bwMode="auto">
            <a:xfrm>
              <a:off x="653143" y="929094"/>
              <a:ext cx="10776313"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不正・不誠実な行為の事例</a:t>
              </a:r>
              <a:r>
                <a:rPr lang="ja-JP" altLang="en-US" dirty="0" smtClean="0">
                  <a:solidFill>
                    <a:srgbClr val="000099"/>
                  </a:solidFill>
                  <a:latin typeface="HG丸ｺﾞｼｯｸM-PRO" panose="020F0600000000000000" pitchFamily="50" charset="-128"/>
                  <a:ea typeface="HG丸ｺﾞｼｯｸM-PRO" panose="020F0600000000000000" pitchFamily="50" charset="-128"/>
                </a:rPr>
                <a:t>］</a:t>
              </a:r>
              <a:endParaRPr lang="en-US" altLang="ja-JP"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入居</a:t>
              </a:r>
              <a:r>
                <a:rPr lang="ja-JP" altLang="en-US" sz="2400" dirty="0">
                  <a:latin typeface="HG丸ｺﾞｼｯｸM-PRO" panose="020F0600000000000000" pitchFamily="50" charset="-128"/>
                  <a:ea typeface="HG丸ｺﾞｼｯｸM-PRO" panose="020F0600000000000000" pitchFamily="50" charset="-128"/>
                </a:rPr>
                <a:t>に間に合わすため、水道事業者に無届で私設</a:t>
              </a:r>
              <a:r>
                <a:rPr lang="ja-JP" altLang="en-US" sz="2400" dirty="0" smtClean="0">
                  <a:latin typeface="HG丸ｺﾞｼｯｸM-PRO" panose="020F0600000000000000" pitchFamily="50" charset="-128"/>
                  <a:ea typeface="HG丸ｺﾞｼｯｸM-PRO" panose="020F0600000000000000" pitchFamily="50" charset="-128"/>
                </a:rPr>
                <a:t>メーターを</a:t>
              </a:r>
              <a:r>
                <a:rPr lang="ja-JP" altLang="en-US" sz="2400" dirty="0">
                  <a:latin typeface="HG丸ｺﾞｼｯｸM-PRO" panose="020F0600000000000000" pitchFamily="50" charset="-128"/>
                  <a:ea typeface="HG丸ｺﾞｼｯｸM-PRO" panose="020F0600000000000000" pitchFamily="50" charset="-128"/>
                </a:rPr>
                <a:t>設置し</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水道</a:t>
              </a:r>
              <a:r>
                <a:rPr lang="ja-JP" altLang="en-US" sz="2400" dirty="0">
                  <a:latin typeface="HG丸ｺﾞｼｯｸM-PRO" panose="020F0600000000000000" pitchFamily="50" charset="-128"/>
                  <a:ea typeface="HG丸ｺﾞｼｯｸM-PRO" panose="020F0600000000000000" pitchFamily="50" charset="-128"/>
                </a:rPr>
                <a:t>水を使用</a:t>
              </a:r>
              <a:r>
                <a:rPr lang="ja-JP" altLang="en-US" sz="2400" dirty="0" smtClean="0">
                  <a:latin typeface="HG丸ｺﾞｼｯｸM-PRO" panose="020F0600000000000000" pitchFamily="50" charset="-128"/>
                  <a:ea typeface="HG丸ｺﾞｼｯｸM-PRO" panose="020F0600000000000000" pitchFamily="50" charset="-128"/>
                </a:rPr>
                <a:t>した。</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水道事</a:t>
              </a:r>
              <a:r>
                <a:rPr lang="ja-JP" altLang="en-US" sz="2400" dirty="0">
                  <a:latin typeface="HG丸ｺﾞｼｯｸM-PRO" panose="020F0600000000000000" pitchFamily="50" charset="-128"/>
                  <a:ea typeface="HG丸ｺﾞｼｯｸM-PRO" panose="020F0600000000000000" pitchFamily="50" charset="-128"/>
                </a:rPr>
                <a:t>業者の水道メーターを無断で他の場所に流用</a:t>
              </a:r>
              <a:r>
                <a:rPr lang="ja-JP" altLang="en-US" sz="2400" dirty="0" smtClean="0">
                  <a:latin typeface="HG丸ｺﾞｼｯｸM-PRO" panose="020F0600000000000000" pitchFamily="50" charset="-128"/>
                  <a:ea typeface="HG丸ｺﾞｼｯｸM-PRO" panose="020F0600000000000000" pitchFamily="50" charset="-128"/>
                </a:rPr>
                <a:t>した。</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所有者</a:t>
              </a:r>
              <a:r>
                <a:rPr lang="ja-JP" altLang="en-US" sz="2400" dirty="0">
                  <a:latin typeface="HG丸ｺﾞｼｯｸM-PRO" panose="020F0600000000000000" pitchFamily="50" charset="-128"/>
                  <a:ea typeface="HG丸ｺﾞｼｯｸM-PRO" panose="020F0600000000000000" pitchFamily="50" charset="-128"/>
                </a:rPr>
                <a:t>に無断で給水装置工事申込書を作成し</a:t>
              </a:r>
              <a:r>
                <a:rPr lang="ja-JP" altLang="en-US" sz="2400" dirty="0" smtClean="0">
                  <a:latin typeface="HG丸ｺﾞｼｯｸM-PRO" panose="020F0600000000000000" pitchFamily="50" charset="-128"/>
                  <a:ea typeface="HG丸ｺﾞｼｯｸM-PRO" panose="020F0600000000000000" pitchFamily="50" charset="-128"/>
                </a:rPr>
                <a:t>、虚偽</a:t>
              </a:r>
              <a:r>
                <a:rPr lang="ja-JP" altLang="en-US" sz="2400" dirty="0">
                  <a:latin typeface="HG丸ｺﾞｼｯｸM-PRO" panose="020F0600000000000000" pitchFamily="50" charset="-128"/>
                  <a:ea typeface="HG丸ｺﾞｼｯｸM-PRO" panose="020F0600000000000000" pitchFamily="50" charset="-128"/>
                </a:rPr>
                <a:t>の申請を</a:t>
              </a:r>
              <a:r>
                <a:rPr lang="ja-JP" altLang="en-US" sz="2400" dirty="0" smtClean="0">
                  <a:latin typeface="HG丸ｺﾞｼｯｸM-PRO" panose="020F0600000000000000" pitchFamily="50" charset="-128"/>
                  <a:ea typeface="HG丸ｺﾞｼｯｸM-PRO" panose="020F0600000000000000" pitchFamily="50" charset="-128"/>
                </a:rPr>
                <a:t>した。</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ガス管</a:t>
              </a:r>
              <a:r>
                <a:rPr lang="ja-JP" altLang="en-US" sz="2400" dirty="0">
                  <a:latin typeface="HG丸ｺﾞｼｯｸM-PRO" panose="020F0600000000000000" pitchFamily="50" charset="-128"/>
                  <a:ea typeface="HG丸ｺﾞｼｯｸM-PRO" panose="020F0600000000000000" pitchFamily="50" charset="-128"/>
                </a:rPr>
                <a:t>と配水管を取り違えて穿孔</a:t>
              </a:r>
              <a:r>
                <a:rPr lang="ja-JP" altLang="en-US" sz="2400" dirty="0" smtClean="0">
                  <a:latin typeface="HG丸ｺﾞｼｯｸM-PRO" panose="020F0600000000000000" pitchFamily="50" charset="-128"/>
                  <a:ea typeface="HG丸ｺﾞｼｯｸM-PRO" panose="020F0600000000000000" pitchFamily="50" charset="-128"/>
                </a:rPr>
                <a:t>した。</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7" name="Text Box 6"/>
            <p:cNvSpPr txBox="1">
              <a:spLocks noChangeArrowheads="1"/>
            </p:cNvSpPr>
            <p:nvPr/>
          </p:nvSpPr>
          <p:spPr bwMode="auto">
            <a:xfrm>
              <a:off x="653143" y="4339870"/>
              <a:ext cx="911383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給水装置の構造及び材質の基準違反事例</a:t>
              </a:r>
              <a:r>
                <a:rPr lang="ja-JP" altLang="en-US" dirty="0">
                  <a:solidFill>
                    <a:srgbClr val="000099"/>
                  </a:solidFill>
                  <a:latin typeface="HG丸ｺﾞｼｯｸM-PRO" panose="020F0600000000000000" pitchFamily="50" charset="-128"/>
                  <a:ea typeface="HG丸ｺﾞｼｯｸM-PRO" panose="020F0600000000000000" pitchFamily="50" charset="-128"/>
                </a:rPr>
                <a:t>］</a:t>
              </a:r>
              <a:endParaRPr lang="en-US" altLang="ja-JP"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工場</a:t>
              </a:r>
              <a:r>
                <a:rPr lang="ja-JP" altLang="en-US" sz="2400" dirty="0">
                  <a:latin typeface="HG丸ｺﾞｼｯｸM-PRO" panose="020F0600000000000000" pitchFamily="50" charset="-128"/>
                  <a:ea typeface="HG丸ｺﾞｼｯｸM-PRO" panose="020F0600000000000000" pitchFamily="50" charset="-128"/>
                </a:rPr>
                <a:t>で地下水設備配管と給水装置とを接続させた</a:t>
              </a:r>
              <a:r>
                <a:rPr lang="ja-JP" altLang="en-US" sz="2400" dirty="0" smtClean="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給水</a:t>
              </a:r>
              <a:r>
                <a:rPr lang="ja-JP" altLang="en-US" sz="2400" dirty="0">
                  <a:latin typeface="HG丸ｺﾞｼｯｸM-PRO" panose="020F0600000000000000" pitchFamily="50" charset="-128"/>
                  <a:ea typeface="HG丸ｺﾞｼｯｸM-PRO" panose="020F0600000000000000" pitchFamily="50" charset="-128"/>
                </a:rPr>
                <a:t>装置の構造及び材質の基準に適合しない材料</a:t>
              </a:r>
              <a:r>
                <a:rPr lang="ja-JP" altLang="en-US" sz="2400" dirty="0" smtClean="0">
                  <a:latin typeface="HG丸ｺﾞｼｯｸM-PRO" panose="020F0600000000000000" pitchFamily="50" charset="-128"/>
                  <a:ea typeface="HG丸ｺﾞｼｯｸM-PRO" panose="020F0600000000000000" pitchFamily="50" charset="-128"/>
                </a:rPr>
                <a:t>を</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給水</a:t>
              </a:r>
              <a:r>
                <a:rPr lang="ja-JP" altLang="en-US" sz="2400" dirty="0">
                  <a:latin typeface="HG丸ｺﾞｼｯｸM-PRO" panose="020F0600000000000000" pitchFamily="50" charset="-128"/>
                  <a:ea typeface="HG丸ｺﾞｼｯｸM-PRO" panose="020F0600000000000000" pitchFamily="50" charset="-128"/>
                </a:rPr>
                <a:t>装置に使用した。　　</a:t>
              </a:r>
            </a:p>
          </p:txBody>
        </p:sp>
      </p:grpSp>
    </p:spTree>
    <p:extLst>
      <p:ext uri="{BB962C8B-B14F-4D97-AF65-F5344CB8AC3E}">
        <p14:creationId xmlns:p14="http://schemas.microsoft.com/office/powerpoint/2010/main" val="859076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ChangeArrowheads="1"/>
          </p:cNvSpPr>
          <p:nvPr/>
        </p:nvSpPr>
        <p:spPr bwMode="auto">
          <a:xfrm>
            <a:off x="3199396" y="452877"/>
            <a:ext cx="5983705" cy="88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市民からの指摘</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171011" name="Text Box 6"/>
          <p:cNvSpPr txBox="1">
            <a:spLocks noChangeArrowheads="1"/>
          </p:cNvSpPr>
          <p:nvPr/>
        </p:nvSpPr>
        <p:spPr bwMode="auto">
          <a:xfrm>
            <a:off x="1263422" y="1883867"/>
            <a:ext cx="9855654"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接遇、モラルに</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関する</a:t>
            </a:r>
            <a:r>
              <a:rPr lang="ja-JP" altLang="en-US" u="sng" dirty="0">
                <a:solidFill>
                  <a:srgbClr val="000099"/>
                </a:solidFill>
                <a:latin typeface="HG丸ｺﾞｼｯｸM-PRO" panose="020F0600000000000000" pitchFamily="50" charset="-128"/>
                <a:ea typeface="HG丸ｺﾞｼｯｸM-PRO" panose="020F0600000000000000" pitchFamily="50" charset="-128"/>
              </a:rPr>
              <a:t>指摘</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事例</a:t>
            </a:r>
            <a:r>
              <a:rPr lang="ja-JP" altLang="en-US" dirty="0">
                <a:solidFill>
                  <a:srgbClr val="000099"/>
                </a:solidFill>
                <a:latin typeface="HG丸ｺﾞｼｯｸM-PRO" panose="020F0600000000000000" pitchFamily="50" charset="-128"/>
                <a:ea typeface="HG丸ｺﾞｼｯｸM-PRO" panose="020F0600000000000000" pitchFamily="50" charset="-128"/>
              </a:rPr>
              <a:t>］</a:t>
            </a:r>
            <a:endParaRPr lang="en-US" altLang="ja-JP"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電話</a:t>
            </a:r>
            <a:r>
              <a:rPr lang="ja-JP" altLang="en-US" sz="2400" dirty="0">
                <a:latin typeface="HG丸ｺﾞｼｯｸM-PRO" panose="020F0600000000000000" pitchFamily="50" charset="-128"/>
                <a:ea typeface="HG丸ｺﾞｼｯｸM-PRO" panose="020F0600000000000000" pitchFamily="50" charset="-128"/>
              </a:rPr>
              <a:t>連絡の際、対応が横柄であった</a:t>
            </a:r>
            <a:r>
              <a:rPr lang="ja-JP" altLang="en-US" sz="2400" dirty="0" smtClean="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態度</a:t>
            </a:r>
            <a:r>
              <a:rPr lang="ja-JP" altLang="en-US" sz="2400" dirty="0">
                <a:latin typeface="HG丸ｺﾞｼｯｸM-PRO" panose="020F0600000000000000" pitchFamily="50" charset="-128"/>
                <a:ea typeface="HG丸ｺﾞｼｯｸM-PRO" panose="020F0600000000000000" pitchFamily="50" charset="-128"/>
              </a:rPr>
              <a:t>が悪い</a:t>
            </a:r>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上から目線、物言い、ポケットに手を入れたまま）</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修繕</a:t>
            </a:r>
            <a:r>
              <a:rPr lang="ja-JP" altLang="en-US" sz="2400" dirty="0">
                <a:latin typeface="HG丸ｺﾞｼｯｸM-PRO" panose="020F0600000000000000" pitchFamily="50" charset="-128"/>
                <a:ea typeface="HG丸ｺﾞｼｯｸM-PRO" panose="020F0600000000000000" pitchFamily="50" charset="-128"/>
              </a:rPr>
              <a:t>を依頼したが</a:t>
            </a:r>
            <a:r>
              <a:rPr lang="ja-JP" altLang="en-US" sz="2400" dirty="0" smtClean="0">
                <a:latin typeface="HG丸ｺﾞｼｯｸM-PRO" panose="020F0600000000000000" pitchFamily="50" charset="-128"/>
                <a:ea typeface="HG丸ｺﾞｼｯｸM-PRO" panose="020F0600000000000000" pitchFamily="50" charset="-128"/>
              </a:rPr>
              <a:t>、作業中に文句と</a:t>
            </a:r>
            <a:r>
              <a:rPr lang="ja-JP" altLang="en-US" sz="2400" dirty="0">
                <a:latin typeface="HG丸ｺﾞｼｯｸM-PRO" panose="020F0600000000000000" pitchFamily="50" charset="-128"/>
                <a:ea typeface="HG丸ｺﾞｼｯｸM-PRO" panose="020F0600000000000000" pitchFamily="50" charset="-128"/>
              </a:rPr>
              <a:t>愚痴を言われ不愉快だった。</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無断</a:t>
            </a:r>
            <a:r>
              <a:rPr lang="ja-JP" altLang="en-US" sz="2400" dirty="0">
                <a:latin typeface="HG丸ｺﾞｼｯｸM-PRO" panose="020F0600000000000000" pitchFamily="50" charset="-128"/>
                <a:ea typeface="HG丸ｺﾞｼｯｸM-PRO" panose="020F0600000000000000" pitchFamily="50" charset="-128"/>
              </a:rPr>
              <a:t>で私有地に駐車した。</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訪問</a:t>
            </a:r>
            <a:r>
              <a:rPr lang="ja-JP" altLang="en-US" sz="2400" dirty="0">
                <a:latin typeface="HG丸ｺﾞｼｯｸM-PRO" panose="020F0600000000000000" pitchFamily="50" charset="-128"/>
                <a:ea typeface="HG丸ｺﾞｼｯｸM-PRO" panose="020F0600000000000000" pitchFamily="50" charset="-128"/>
              </a:rPr>
              <a:t>予定日に連絡もなく来なかった</a:t>
            </a:r>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事前連絡もなく訪問予定日より早く来た。）</a:t>
            </a:r>
          </a:p>
        </p:txBody>
      </p:sp>
      <p:sp>
        <p:nvSpPr>
          <p:cNvPr id="2" name="スライド番号プレースホルダー 1"/>
          <p:cNvSpPr>
            <a:spLocks noGrp="1"/>
          </p:cNvSpPr>
          <p:nvPr>
            <p:ph type="sldNum" sz="quarter" idx="12"/>
          </p:nvPr>
        </p:nvSpPr>
        <p:spPr/>
        <p:txBody>
          <a:bodyPr/>
          <a:lstStyle/>
          <a:p>
            <a:pPr>
              <a:defRPr/>
            </a:pPr>
            <a:fld id="{6EA08CD1-99C0-4E9B-8794-92A6FC3EB419}" type="slidenum">
              <a:rPr lang="ja-JP" altLang="en-US" smtClean="0"/>
              <a:pPr>
                <a:defRPr/>
              </a:pPr>
              <a:t>32</a:t>
            </a:fld>
            <a:endParaRPr lang="ja-JP" altLang="en-US" dirty="0"/>
          </a:p>
        </p:txBody>
      </p:sp>
    </p:spTree>
    <p:extLst>
      <p:ext uri="{BB962C8B-B14F-4D97-AF65-F5344CB8AC3E}">
        <p14:creationId xmlns:p14="http://schemas.microsoft.com/office/powerpoint/2010/main" val="2313299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Text Box 6"/>
          <p:cNvSpPr txBox="1">
            <a:spLocks noChangeArrowheads="1"/>
          </p:cNvSpPr>
          <p:nvPr/>
        </p:nvSpPr>
        <p:spPr bwMode="auto">
          <a:xfrm>
            <a:off x="1013144" y="1131589"/>
            <a:ext cx="1045246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見積り、工事費等に</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関する指摘事例</a:t>
            </a:r>
            <a:r>
              <a:rPr lang="ja-JP" altLang="en-US" dirty="0">
                <a:solidFill>
                  <a:srgbClr val="000099"/>
                </a:solidFill>
                <a:latin typeface="HG丸ｺﾞｼｯｸM-PRO" panose="020F0600000000000000" pitchFamily="50" charset="-128"/>
                <a:ea typeface="HG丸ｺﾞｼｯｸM-PRO" panose="020F0600000000000000" pitchFamily="50" charset="-128"/>
              </a:rPr>
              <a:t>］</a:t>
            </a:r>
            <a:endParaRPr lang="en-US" altLang="ja-JP"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電話</a:t>
            </a:r>
            <a:r>
              <a:rPr lang="ja-JP" altLang="en-US" sz="2400" dirty="0">
                <a:latin typeface="HG丸ｺﾞｼｯｸM-PRO" panose="020F0600000000000000" pitchFamily="50" charset="-128"/>
                <a:ea typeface="HG丸ｺﾞｼｯｸM-PRO" panose="020F0600000000000000" pitchFamily="50" charset="-128"/>
              </a:rPr>
              <a:t>では現場を見ないと修繕費用はわからないと言われ</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現場</a:t>
            </a:r>
            <a:r>
              <a:rPr lang="ja-JP" altLang="en-US" sz="2400" dirty="0">
                <a:latin typeface="HG丸ｺﾞｼｯｸM-PRO" panose="020F0600000000000000" pitchFamily="50" charset="-128"/>
                <a:ea typeface="HG丸ｺﾞｼｯｸM-PRO" panose="020F0600000000000000" pitchFamily="50" charset="-128"/>
              </a:rPr>
              <a:t>でも事前に見積りがなく、工事後に高額を請求された</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・修繕前</a:t>
            </a:r>
            <a:r>
              <a:rPr lang="ja-JP" altLang="en-US" sz="2400" dirty="0">
                <a:latin typeface="HG丸ｺﾞｼｯｸM-PRO" panose="020F0600000000000000" pitchFamily="50" charset="-128"/>
                <a:ea typeface="HG丸ｺﾞｼｯｸM-PRO" panose="020F0600000000000000" pitchFamily="50" charset="-128"/>
              </a:rPr>
              <a:t>には見積りはできないと</a:t>
            </a:r>
            <a:r>
              <a:rPr lang="ja-JP" altLang="en-US" sz="2400" dirty="0" smtClean="0">
                <a:latin typeface="HG丸ｺﾞｼｯｸM-PRO" panose="020F0600000000000000" pitchFamily="50" charset="-128"/>
                <a:ea typeface="HG丸ｺﾞｼｯｸM-PRO" panose="020F0600000000000000" pitchFamily="50" charset="-128"/>
              </a:rPr>
              <a:t>言われ見積り</a:t>
            </a:r>
            <a:r>
              <a:rPr lang="ja-JP" altLang="en-US" sz="2400" dirty="0">
                <a:latin typeface="HG丸ｺﾞｼｯｸM-PRO" panose="020F0600000000000000" pitchFamily="50" charset="-128"/>
                <a:ea typeface="HG丸ｺﾞｼｯｸM-PRO" panose="020F0600000000000000" pitchFamily="50" charset="-128"/>
              </a:rPr>
              <a:t>を</a:t>
            </a:r>
            <a:r>
              <a:rPr lang="ja-JP" altLang="en-US" sz="2400" dirty="0" smtClean="0">
                <a:latin typeface="HG丸ｺﾞｼｯｸM-PRO" panose="020F0600000000000000" pitchFamily="50" charset="-128"/>
                <a:ea typeface="HG丸ｺﾞｼｯｸM-PRO" panose="020F0600000000000000" pitchFamily="50" charset="-128"/>
              </a:rPr>
              <a:t>もらえなかった。</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修繕</a:t>
            </a:r>
            <a:r>
              <a:rPr lang="ja-JP" altLang="en-US" sz="2400" dirty="0">
                <a:latin typeface="HG丸ｺﾞｼｯｸM-PRO" panose="020F0600000000000000" pitchFamily="50" charset="-128"/>
                <a:ea typeface="HG丸ｺﾞｼｯｸM-PRO" panose="020F0600000000000000" pitchFamily="50" charset="-128"/>
              </a:rPr>
              <a:t>当日に振込票を持参し、翌日までに</a:t>
            </a:r>
            <a:r>
              <a:rPr lang="ja-JP" altLang="en-US" sz="2400" dirty="0" smtClean="0">
                <a:latin typeface="HG丸ｺﾞｼｯｸM-PRO" panose="020F0600000000000000" pitchFamily="50" charset="-128"/>
                <a:ea typeface="HG丸ｺﾞｼｯｸM-PRO" panose="020F0600000000000000" pitchFamily="50" charset="-128"/>
              </a:rPr>
              <a:t>支払うよう</a:t>
            </a:r>
            <a:r>
              <a:rPr lang="ja-JP" altLang="en-US" sz="2400" dirty="0">
                <a:latin typeface="HG丸ｺﾞｼｯｸM-PRO" panose="020F0600000000000000" pitchFamily="50" charset="-128"/>
                <a:ea typeface="HG丸ｺﾞｼｯｸM-PRO" panose="020F0600000000000000" pitchFamily="50" charset="-128"/>
              </a:rPr>
              <a:t>言われた。</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修繕</a:t>
            </a:r>
            <a:r>
              <a:rPr lang="ja-JP" altLang="en-US" sz="2400" dirty="0">
                <a:latin typeface="HG丸ｺﾞｼｯｸM-PRO" panose="020F0600000000000000" pitchFamily="50" charset="-128"/>
                <a:ea typeface="HG丸ｺﾞｼｯｸM-PRO" panose="020F0600000000000000" pitchFamily="50" charset="-128"/>
              </a:rPr>
              <a:t>の見積額が高額だったため断ったら、無料と</a:t>
            </a:r>
            <a:r>
              <a:rPr lang="ja-JP" altLang="en-US" sz="2400" dirty="0" smtClean="0">
                <a:latin typeface="HG丸ｺﾞｼｯｸM-PRO" panose="020F0600000000000000" pitchFamily="50" charset="-128"/>
                <a:ea typeface="HG丸ｺﾞｼｯｸM-PRO" panose="020F0600000000000000" pitchFamily="50" charset="-128"/>
              </a:rPr>
              <a:t>聞いていた</a:t>
            </a:r>
            <a:r>
              <a:rPr lang="ja-JP" altLang="en-US" sz="2400" dirty="0">
                <a:latin typeface="HG丸ｺﾞｼｯｸM-PRO" panose="020F0600000000000000" pitchFamily="50" charset="-128"/>
                <a:ea typeface="HG丸ｺﾞｼｯｸM-PRO" panose="020F0600000000000000" pitchFamily="50" charset="-128"/>
              </a:rPr>
              <a:t>出張費</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調査費</a:t>
            </a:r>
            <a:r>
              <a:rPr lang="ja-JP" altLang="en-US" sz="2400" dirty="0">
                <a:latin typeface="HG丸ｺﾞｼｯｸM-PRO" panose="020F0600000000000000" pitchFamily="50" charset="-128"/>
                <a:ea typeface="HG丸ｺﾞｼｯｸM-PRO" panose="020F0600000000000000" pitchFamily="50" charset="-128"/>
              </a:rPr>
              <a:t>を請求された</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見積り</a:t>
            </a:r>
            <a:r>
              <a:rPr lang="ja-JP" altLang="en-US" sz="2400" dirty="0">
                <a:latin typeface="HG丸ｺﾞｼｯｸM-PRO" panose="020F0600000000000000" pitchFamily="50" charset="-128"/>
                <a:ea typeface="HG丸ｺﾞｼｯｸM-PRO" panose="020F0600000000000000" pitchFamily="50" charset="-128"/>
              </a:rPr>
              <a:t>もなく、シャワー交換だけで高額請求された。</a:t>
            </a:r>
          </a:p>
        </p:txBody>
      </p:sp>
      <p:sp>
        <p:nvSpPr>
          <p:cNvPr id="2" name="スライド番号プレースホルダー 1"/>
          <p:cNvSpPr>
            <a:spLocks noGrp="1"/>
          </p:cNvSpPr>
          <p:nvPr>
            <p:ph type="sldNum" sz="quarter" idx="12"/>
          </p:nvPr>
        </p:nvSpPr>
        <p:spPr/>
        <p:txBody>
          <a:bodyPr/>
          <a:lstStyle/>
          <a:p>
            <a:pPr>
              <a:defRPr/>
            </a:pPr>
            <a:fld id="{5879ED18-877C-41D6-B1AA-A5654EA552B3}" type="slidenum">
              <a:rPr lang="ja-JP" altLang="en-US" smtClean="0"/>
              <a:pPr>
                <a:defRPr/>
              </a:pPr>
              <a:t>33</a:t>
            </a:fld>
            <a:endParaRPr lang="ja-JP" altLang="en-US" dirty="0"/>
          </a:p>
        </p:txBody>
      </p:sp>
    </p:spTree>
    <p:extLst>
      <p:ext uri="{BB962C8B-B14F-4D97-AF65-F5344CB8AC3E}">
        <p14:creationId xmlns:p14="http://schemas.microsoft.com/office/powerpoint/2010/main" val="4212451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Text Box 6"/>
          <p:cNvSpPr txBox="1">
            <a:spLocks noChangeArrowheads="1"/>
          </p:cNvSpPr>
          <p:nvPr/>
        </p:nvSpPr>
        <p:spPr bwMode="auto">
          <a:xfrm>
            <a:off x="1077821" y="905377"/>
            <a:ext cx="9292474"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施工、漏水調査等に</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関する</a:t>
            </a:r>
            <a:r>
              <a:rPr lang="ja-JP" altLang="en-US" u="sng" dirty="0">
                <a:solidFill>
                  <a:srgbClr val="000099"/>
                </a:solidFill>
                <a:latin typeface="HG丸ｺﾞｼｯｸM-PRO" panose="020F0600000000000000" pitchFamily="50" charset="-128"/>
                <a:ea typeface="HG丸ｺﾞｼｯｸM-PRO" panose="020F0600000000000000" pitchFamily="50" charset="-128"/>
              </a:rPr>
              <a:t>指摘</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事例</a:t>
            </a:r>
            <a:r>
              <a:rPr lang="ja-JP" altLang="en-US" dirty="0">
                <a:solidFill>
                  <a:srgbClr val="000099"/>
                </a:solidFill>
                <a:latin typeface="HG丸ｺﾞｼｯｸM-PRO" panose="020F0600000000000000" pitchFamily="50" charset="-128"/>
                <a:ea typeface="HG丸ｺﾞｼｯｸM-PRO" panose="020F0600000000000000" pitchFamily="50" charset="-128"/>
              </a:rPr>
              <a:t>］</a:t>
            </a:r>
            <a:endParaRPr lang="en-US" altLang="ja-JP"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修繕</a:t>
            </a:r>
            <a:r>
              <a:rPr lang="ja-JP" altLang="en-US" sz="2400" dirty="0">
                <a:latin typeface="HG丸ｺﾞｼｯｸM-PRO" panose="020F0600000000000000" pitchFamily="50" charset="-128"/>
                <a:ea typeface="HG丸ｺﾞｼｯｸM-PRO" panose="020F0600000000000000" pitchFamily="50" charset="-128"/>
              </a:rPr>
              <a:t>が不十分で修繕箇所から漏水が再発した。</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漏水</a:t>
            </a:r>
            <a:r>
              <a:rPr lang="ja-JP" altLang="en-US" sz="2400" dirty="0">
                <a:latin typeface="HG丸ｺﾞｼｯｸM-PRO" panose="020F0600000000000000" pitchFamily="50" charset="-128"/>
                <a:ea typeface="HG丸ｺﾞｼｯｸM-PRO" panose="020F0600000000000000" pitchFamily="50" charset="-128"/>
              </a:rPr>
              <a:t>箇所を長時間</a:t>
            </a:r>
            <a:r>
              <a:rPr lang="ja-JP" altLang="en-US" sz="2400" dirty="0" smtClean="0">
                <a:latin typeface="HG丸ｺﾞｼｯｸM-PRO" panose="020F0600000000000000" pitchFamily="50" charset="-128"/>
                <a:ea typeface="HG丸ｺﾞｼｯｸM-PRO" panose="020F0600000000000000" pitchFamily="50" charset="-128"/>
              </a:rPr>
              <a:t>調査したが</a:t>
            </a:r>
            <a:r>
              <a:rPr lang="ja-JP" altLang="en-US" sz="2400" dirty="0">
                <a:latin typeface="HG丸ｺﾞｼｯｸM-PRO" panose="020F0600000000000000" pitchFamily="50" charset="-128"/>
                <a:ea typeface="HG丸ｺﾞｼｯｸM-PRO" panose="020F0600000000000000" pitchFamily="50" charset="-128"/>
              </a:rPr>
              <a:t>発見できなかった。調査費用は</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支払った</a:t>
            </a:r>
            <a:r>
              <a:rPr lang="ja-JP" altLang="en-US" sz="2400" dirty="0">
                <a:latin typeface="HG丸ｺﾞｼｯｸM-PRO" panose="020F0600000000000000" pitchFamily="50" charset="-128"/>
                <a:ea typeface="HG丸ｺﾞｼｯｸM-PRO" panose="020F0600000000000000" pitchFamily="50" charset="-128"/>
              </a:rPr>
              <a:t>が、その後の対応についての説明がなかった</a:t>
            </a:r>
            <a:r>
              <a:rPr lang="ja-JP" altLang="en-US" sz="2400" dirty="0" smtClean="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給水管引</a:t>
            </a:r>
            <a:r>
              <a:rPr lang="ja-JP" altLang="en-US" sz="2400" dirty="0">
                <a:latin typeface="HG丸ｺﾞｼｯｸM-PRO" panose="020F0600000000000000" pitchFamily="50" charset="-128"/>
                <a:ea typeface="HG丸ｺﾞｼｯｸM-PRO" panose="020F0600000000000000" pitchFamily="50" charset="-128"/>
              </a:rPr>
              <a:t>込工事の際、迂回路もなく交通制限をしたため、</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通行</a:t>
            </a:r>
            <a:r>
              <a:rPr lang="ja-JP" altLang="en-US" sz="2400" dirty="0">
                <a:latin typeface="HG丸ｺﾞｼｯｸM-PRO" panose="020F0600000000000000" pitchFamily="50" charset="-128"/>
                <a:ea typeface="HG丸ｺﾞｼｯｸM-PRO" panose="020F0600000000000000" pitchFamily="50" charset="-128"/>
              </a:rPr>
              <a:t>に支障をきたした。</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道路上</a:t>
            </a:r>
            <a:r>
              <a:rPr lang="ja-JP" altLang="en-US" sz="2400" dirty="0">
                <a:latin typeface="HG丸ｺﾞｼｯｸM-PRO" panose="020F0600000000000000" pitchFamily="50" charset="-128"/>
                <a:ea typeface="HG丸ｺﾞｼｯｸM-PRO" panose="020F0600000000000000" pitchFamily="50" charset="-128"/>
              </a:rPr>
              <a:t>の止水栓に開閉器を挿したまま放置していた。</a:t>
            </a: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・道路拡幅のための工事で止水栓を移設する工事が必要になった。　　</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ts val="0"/>
              </a:spcBef>
              <a:buFontTx/>
              <a:buNone/>
            </a:pPr>
            <a:r>
              <a:rPr lang="ja-JP" altLang="en-US" sz="2400" dirty="0" smtClean="0">
                <a:latin typeface="HG丸ｺﾞｼｯｸM-PRO" panose="020F0600000000000000" pitchFamily="50" charset="-128"/>
                <a:ea typeface="HG丸ｺﾞｼｯｸM-PRO" panose="020F0600000000000000" pitchFamily="50" charset="-128"/>
              </a:rPr>
              <a:t>　給水装置工事図面のセットバック等の数値がずさんだったため</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ts val="0"/>
              </a:spcBef>
              <a:buFontTx/>
              <a:buNone/>
            </a:pPr>
            <a:r>
              <a:rPr lang="ja-JP" altLang="en-US" sz="2400" dirty="0" smtClean="0">
                <a:latin typeface="HG丸ｺﾞｼｯｸM-PRO" panose="020F0600000000000000" pitchFamily="50" charset="-128"/>
                <a:ea typeface="HG丸ｺﾞｼｯｸM-PRO" panose="020F0600000000000000" pitchFamily="50" charset="-128"/>
              </a:rPr>
              <a:t>　再施工することとなり追加請求された。　　　</a:t>
            </a:r>
          </a:p>
        </p:txBody>
      </p:sp>
      <p:sp>
        <p:nvSpPr>
          <p:cNvPr id="2" name="スライド番号プレースホルダー 1"/>
          <p:cNvSpPr>
            <a:spLocks noGrp="1"/>
          </p:cNvSpPr>
          <p:nvPr>
            <p:ph type="sldNum" sz="quarter" idx="12"/>
          </p:nvPr>
        </p:nvSpPr>
        <p:spPr/>
        <p:txBody>
          <a:bodyPr/>
          <a:lstStyle/>
          <a:p>
            <a:pPr>
              <a:defRPr/>
            </a:pPr>
            <a:fld id="{1A65EC2F-2BB2-4EAB-AC37-53236BB52939}" type="slidenum">
              <a:rPr lang="ja-JP" altLang="en-US" smtClean="0"/>
              <a:pPr>
                <a:defRPr/>
              </a:pPr>
              <a:t>34</a:t>
            </a:fld>
            <a:endParaRPr lang="ja-JP" altLang="en-US" dirty="0"/>
          </a:p>
        </p:txBody>
      </p:sp>
    </p:spTree>
    <p:extLst>
      <p:ext uri="{BB962C8B-B14F-4D97-AF65-F5344CB8AC3E}">
        <p14:creationId xmlns:p14="http://schemas.microsoft.com/office/powerpoint/2010/main" val="844140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txBox="1">
            <a:spLocks noChangeArrowheads="1"/>
          </p:cNvSpPr>
          <p:nvPr/>
        </p:nvSpPr>
        <p:spPr bwMode="auto">
          <a:xfrm>
            <a:off x="1355558" y="116064"/>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指定事</a:t>
            </a:r>
            <a:r>
              <a:rPr lang="ja-JP" altLang="en-US" sz="4000" b="1" dirty="0">
                <a:latin typeface="HG丸ｺﾞｼｯｸM-PRO" panose="020F0600000000000000" pitchFamily="50" charset="-128"/>
                <a:ea typeface="HG丸ｺﾞｼｯｸM-PRO" panose="020F0600000000000000" pitchFamily="50" charset="-128"/>
              </a:rPr>
              <a:t>業者における</a:t>
            </a:r>
            <a:r>
              <a:rPr lang="ja-JP" altLang="en-US" sz="4000" b="1" dirty="0" smtClean="0">
                <a:latin typeface="HG丸ｺﾞｼｯｸM-PRO" panose="020F0600000000000000" pitchFamily="50" charset="-128"/>
                <a:ea typeface="HG丸ｺﾞｼｯｸM-PRO" panose="020F0600000000000000" pitchFamily="50" charset="-128"/>
              </a:rPr>
              <a:t>取組み</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168963" name="Text Box 6"/>
          <p:cNvSpPr txBox="1">
            <a:spLocks noChangeArrowheads="1"/>
          </p:cNvSpPr>
          <p:nvPr/>
        </p:nvSpPr>
        <p:spPr bwMode="auto">
          <a:xfrm>
            <a:off x="963385" y="1038226"/>
            <a:ext cx="8496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工事</a:t>
            </a:r>
            <a:r>
              <a:rPr lang="ja-JP" altLang="en-US" u="sng" dirty="0">
                <a:solidFill>
                  <a:srgbClr val="000099"/>
                </a:solidFill>
                <a:latin typeface="HG丸ｺﾞｼｯｸM-PRO" panose="020F0600000000000000" pitchFamily="50" charset="-128"/>
                <a:ea typeface="HG丸ｺﾞｼｯｸM-PRO" panose="020F0600000000000000" pitchFamily="50" charset="-128"/>
              </a:rPr>
              <a:t>代金、施工等に関するトラブル防止</a:t>
            </a:r>
            <a:endParaRPr lang="en-US" altLang="ja-JP" u="sng" dirty="0">
              <a:solidFill>
                <a:srgbClr val="000099"/>
              </a:solidFill>
              <a:latin typeface="HG丸ｺﾞｼｯｸM-PRO" panose="020F0600000000000000" pitchFamily="50" charset="-128"/>
              <a:ea typeface="HG丸ｺﾞｼｯｸM-PRO" panose="020F0600000000000000" pitchFamily="50" charset="-128"/>
            </a:endParaRPr>
          </a:p>
        </p:txBody>
      </p:sp>
      <p:sp>
        <p:nvSpPr>
          <p:cNvPr id="168964" name="Text Box 6"/>
          <p:cNvSpPr txBox="1">
            <a:spLocks noChangeArrowheads="1"/>
          </p:cNvSpPr>
          <p:nvPr/>
        </p:nvSpPr>
        <p:spPr bwMode="auto">
          <a:xfrm>
            <a:off x="1178920" y="1630363"/>
            <a:ext cx="84963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・費用明細がわかる見積書の作成</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（特</a:t>
            </a:r>
            <a:r>
              <a:rPr lang="ja-JP" altLang="en-US" sz="2400" dirty="0" smtClean="0">
                <a:latin typeface="HG丸ｺﾞｼｯｸM-PRO" panose="020F0600000000000000" pitchFamily="50" charset="-128"/>
                <a:ea typeface="HG丸ｺﾞｼｯｸM-PRO" panose="020F0600000000000000" pitchFamily="50" charset="-128"/>
              </a:rPr>
              <a:t>に専門的な部分の費用について</a:t>
            </a:r>
            <a:r>
              <a:rPr lang="ja-JP" altLang="en-US" sz="2400" dirty="0">
                <a:latin typeface="HG丸ｺﾞｼｯｸM-PRO" panose="020F0600000000000000" pitchFamily="50" charset="-128"/>
                <a:ea typeface="HG丸ｺﾞｼｯｸM-PRO" panose="020F0600000000000000" pitchFamily="50" charset="-128"/>
              </a:rPr>
              <a:t>は</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十分説明してください）</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・わかりやすい工事内容説明</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（お客さまが工事</a:t>
            </a:r>
            <a:r>
              <a:rPr lang="ja-JP" altLang="en-US" sz="2400" dirty="0">
                <a:latin typeface="HG丸ｺﾞｼｯｸM-PRO" panose="020F0600000000000000" pitchFamily="50" charset="-128"/>
                <a:ea typeface="HG丸ｺﾞｼｯｸM-PRO" panose="020F0600000000000000" pitchFamily="50" charset="-128"/>
              </a:rPr>
              <a:t>内容等を十分理解し</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納得</a:t>
            </a:r>
            <a:r>
              <a:rPr lang="ja-JP" altLang="en-US" sz="2400" dirty="0">
                <a:latin typeface="HG丸ｺﾞｼｯｸM-PRO" panose="020F0600000000000000" pitchFamily="50" charset="-128"/>
                <a:ea typeface="HG丸ｺﾞｼｯｸM-PRO" panose="020F0600000000000000" pitchFamily="50" charset="-128"/>
              </a:rPr>
              <a:t>した上で</a:t>
            </a:r>
            <a:r>
              <a:rPr lang="ja-JP" altLang="en-US" sz="2400" dirty="0" smtClean="0">
                <a:latin typeface="HG丸ｺﾞｼｯｸM-PRO" panose="020F0600000000000000" pitchFamily="50" charset="-128"/>
                <a:ea typeface="HG丸ｺﾞｼｯｸM-PRO" panose="020F0600000000000000" pitchFamily="50" charset="-128"/>
              </a:rPr>
              <a:t>施工してください）</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endParaRPr lang="en-US" altLang="ja-JP" sz="2400" dirty="0">
              <a:latin typeface="HG丸ｺﾞｼｯｸM-PRO" panose="020F0600000000000000" pitchFamily="50" charset="-128"/>
              <a:ea typeface="HG丸ｺﾞｼｯｸM-PRO" panose="020F0600000000000000" pitchFamily="50" charset="-128"/>
            </a:endParaRPr>
          </a:p>
        </p:txBody>
      </p:sp>
      <p:sp>
        <p:nvSpPr>
          <p:cNvPr id="168965" name="Text Box 6"/>
          <p:cNvSpPr txBox="1">
            <a:spLocks noChangeArrowheads="1"/>
          </p:cNvSpPr>
          <p:nvPr/>
        </p:nvSpPr>
        <p:spPr bwMode="auto">
          <a:xfrm>
            <a:off x="963385" y="4892140"/>
            <a:ext cx="8496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接遇</a:t>
            </a:r>
            <a:r>
              <a:rPr lang="ja-JP" altLang="en-US" u="sng" dirty="0">
                <a:solidFill>
                  <a:srgbClr val="000099"/>
                </a:solidFill>
                <a:latin typeface="HG丸ｺﾞｼｯｸM-PRO" panose="020F0600000000000000" pitchFamily="50" charset="-128"/>
                <a:ea typeface="HG丸ｺﾞｼｯｸM-PRO" panose="020F0600000000000000" pitchFamily="50" charset="-128"/>
              </a:rPr>
              <a:t>・モラルに関する社員教育の徹底</a:t>
            </a:r>
            <a:endParaRPr lang="en-US" altLang="ja-JP" u="sng" dirty="0">
              <a:solidFill>
                <a:srgbClr val="000099"/>
              </a:solidFill>
              <a:latin typeface="HG丸ｺﾞｼｯｸM-PRO" panose="020F0600000000000000" pitchFamily="50" charset="-128"/>
              <a:ea typeface="HG丸ｺﾞｼｯｸM-PRO" panose="020F0600000000000000" pitchFamily="50" charset="-128"/>
            </a:endParaRPr>
          </a:p>
        </p:txBody>
      </p:sp>
      <p:sp>
        <p:nvSpPr>
          <p:cNvPr id="168966" name="Text Box 6"/>
          <p:cNvSpPr txBox="1">
            <a:spLocks noChangeArrowheads="1"/>
          </p:cNvSpPr>
          <p:nvPr/>
        </p:nvSpPr>
        <p:spPr bwMode="auto">
          <a:xfrm>
            <a:off x="1178920" y="5438358"/>
            <a:ext cx="8496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・お客さま目線の思考で自己診断</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・社員教育の中であいさつや会釈など接遇の基本動作確認</a:t>
            </a: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168967"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3313" y="1807229"/>
            <a:ext cx="315595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9339266" y="6466750"/>
            <a:ext cx="2057400" cy="365125"/>
          </a:xfrm>
        </p:spPr>
        <p:txBody>
          <a:bodyPr/>
          <a:lstStyle/>
          <a:p>
            <a:pPr>
              <a:defRPr/>
            </a:pPr>
            <a:fld id="{3082016F-934E-4152-9806-698809F3A9FC}" type="slidenum">
              <a:rPr lang="ja-JP" altLang="en-US" smtClean="0"/>
              <a:pPr>
                <a:defRPr/>
              </a:pPr>
              <a:t>35</a:t>
            </a:fld>
            <a:endParaRPr lang="ja-JP" altLang="en-US" dirty="0"/>
          </a:p>
        </p:txBody>
      </p:sp>
    </p:spTree>
    <p:extLst>
      <p:ext uri="{BB962C8B-B14F-4D97-AF65-F5344CB8AC3E}">
        <p14:creationId xmlns:p14="http://schemas.microsoft.com/office/powerpoint/2010/main" val="328436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2463" y="4008439"/>
            <a:ext cx="3630612"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Text Box 6"/>
          <p:cNvSpPr txBox="1">
            <a:spLocks noChangeArrowheads="1"/>
          </p:cNvSpPr>
          <p:nvPr/>
        </p:nvSpPr>
        <p:spPr bwMode="auto">
          <a:xfrm>
            <a:off x="1517650" y="661987"/>
            <a:ext cx="9115425" cy="569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対策例</a:t>
            </a:r>
            <a:r>
              <a:rPr lang="ja-JP" altLang="en-US" dirty="0">
                <a:solidFill>
                  <a:srgbClr val="000099"/>
                </a:solidFill>
                <a:latin typeface="HG丸ｺﾞｼｯｸM-PRO" panose="020F0600000000000000" pitchFamily="50" charset="-128"/>
                <a:ea typeface="HG丸ｺﾞｼｯｸM-PRO" panose="020F0600000000000000" pitchFamily="50" charset="-128"/>
              </a:rPr>
              <a:t>］</a:t>
            </a:r>
            <a:endParaRPr lang="en-US" altLang="ja-JP"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見積りのための費用、出張費用等が必要なときは、費用を</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請求する場合とその金額について、必ず事前に説明し、</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了承を得る。</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掘削の状況</a:t>
            </a:r>
            <a:r>
              <a:rPr lang="ja-JP" altLang="en-US" sz="2400" dirty="0">
                <a:latin typeface="HG丸ｺﾞｼｯｸM-PRO" panose="020F0600000000000000" pitchFamily="50" charset="-128"/>
                <a:ea typeface="HG丸ｺﾞｼｯｸM-PRO" panose="020F0600000000000000" pitchFamily="50" charset="-128"/>
              </a:rPr>
              <a:t>により見積額が変わる場合は、想定できることを</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出来るだけ詳細に説明し、見積書に記載する。</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見積内容について、十分に説明</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を行い、お客さまの納得を得た</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うえで工事着手する。</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施工中に予期していないことが</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判明し、追加費用が必要となった</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場合は、その時点でお客さまに説明</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し協議する。</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BCF6A79B-6B06-4E19-9ECE-866D253FAE43}" type="slidenum">
              <a:rPr lang="ja-JP" altLang="en-US" smtClean="0"/>
              <a:pPr>
                <a:defRPr/>
              </a:pPr>
              <a:t>36</a:t>
            </a:fld>
            <a:endParaRPr lang="ja-JP" altLang="en-US" dirty="0"/>
          </a:p>
        </p:txBody>
      </p:sp>
    </p:spTree>
    <p:extLst>
      <p:ext uri="{BB962C8B-B14F-4D97-AF65-F5344CB8AC3E}">
        <p14:creationId xmlns:p14="http://schemas.microsoft.com/office/powerpoint/2010/main" val="3241030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6"/>
          <p:cNvSpPr txBox="1">
            <a:spLocks noChangeArrowheads="1"/>
          </p:cNvSpPr>
          <p:nvPr/>
        </p:nvSpPr>
        <p:spPr bwMode="auto">
          <a:xfrm>
            <a:off x="1585412" y="503237"/>
            <a:ext cx="9115425" cy="56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対策例</a:t>
            </a:r>
            <a:r>
              <a:rPr lang="ja-JP" altLang="en-US" dirty="0">
                <a:solidFill>
                  <a:srgbClr val="000099"/>
                </a:solidFill>
                <a:latin typeface="HG丸ｺﾞｼｯｸM-PRO" panose="020F0600000000000000" pitchFamily="50" charset="-128"/>
                <a:ea typeface="HG丸ｺﾞｼｯｸM-PRO" panose="020F0600000000000000" pitchFamily="50" charset="-128"/>
              </a:rPr>
              <a:t>］</a:t>
            </a:r>
            <a:endParaRPr lang="en-US" altLang="ja-JP"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技術・技能、給水器具の取扱い、安全衛生などについて、</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b="1" u="sng" dirty="0" smtClean="0">
                <a:solidFill>
                  <a:srgbClr val="FF0000"/>
                </a:solidFill>
                <a:latin typeface="HG丸ｺﾞｼｯｸM-PRO" panose="020F0600000000000000" pitchFamily="50" charset="-128"/>
                <a:ea typeface="HG丸ｺﾞｼｯｸM-PRO" panose="020F0600000000000000" pitchFamily="50" charset="-128"/>
              </a:rPr>
              <a:t>社員教育・研修を実施</a:t>
            </a:r>
            <a:r>
              <a:rPr lang="ja-JP" altLang="en-US" sz="2400" dirty="0" smtClean="0">
                <a:latin typeface="HG丸ｺﾞｼｯｸM-PRO" panose="020F0600000000000000" pitchFamily="50" charset="-128"/>
                <a:ea typeface="HG丸ｺﾞｼｯｸM-PRO" panose="020F0600000000000000" pitchFamily="50" charset="-128"/>
              </a:rPr>
              <a:t>する。 </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漏水調査に当たっては、調査方法、調査費用、発見できな</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かった場合のその後の対応等について、事前にお客さまと</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十分に協議をしておく。</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漏水調査機材の整備、事前の詳細な</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図面調査・現地調査、経験者の指導</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による漏水調査・工事を実施する。</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付近住民等に迷惑をかけないような</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工法や施工時間などを検討する。</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やむを得ず影響を及ぼすおそれがある</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場合は、事前連絡、広報を徹底する</a:t>
            </a:r>
            <a:r>
              <a:rPr lang="ja-JP" altLang="en-US" sz="2400" dirty="0" smtClean="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pic>
        <p:nvPicPr>
          <p:cNvPr id="181252"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6226" y="3517983"/>
            <a:ext cx="323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0EED55B9-B2D5-4E1E-A01C-D2E0C9172C0C}" type="slidenum">
              <a:rPr lang="ja-JP" altLang="en-US" smtClean="0"/>
              <a:pPr>
                <a:defRPr/>
              </a:pPr>
              <a:t>37</a:t>
            </a:fld>
            <a:endParaRPr lang="ja-JP" altLang="en-US" dirty="0"/>
          </a:p>
        </p:txBody>
      </p:sp>
    </p:spTree>
    <p:extLst>
      <p:ext uri="{BB962C8B-B14F-4D97-AF65-F5344CB8AC3E}">
        <p14:creationId xmlns:p14="http://schemas.microsoft.com/office/powerpoint/2010/main" val="3431816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6"/>
          <p:cNvSpPr txBox="1">
            <a:spLocks noChangeArrowheads="1"/>
          </p:cNvSpPr>
          <p:nvPr/>
        </p:nvSpPr>
        <p:spPr bwMode="auto">
          <a:xfrm>
            <a:off x="1056929" y="807447"/>
            <a:ext cx="10140461" cy="5139869"/>
          </a:xfrm>
          <a:prstGeom prst="rect">
            <a:avLst/>
          </a:prstGeom>
          <a:solidFill>
            <a:schemeClr val="accent1">
              <a:lumMod val="20000"/>
              <a:lumOff val="80000"/>
            </a:schemeClr>
          </a:solidFill>
          <a:ln>
            <a:solidFill>
              <a:srgbClr val="0070C0"/>
            </a:solidFill>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対策例</a:t>
            </a:r>
            <a:r>
              <a:rPr lang="ja-JP" altLang="en-US" dirty="0" smtClean="0">
                <a:solidFill>
                  <a:srgbClr val="000099"/>
                </a:solidFill>
                <a:latin typeface="HG丸ｺﾞｼｯｸM-PRO" panose="020F0600000000000000" pitchFamily="50" charset="-128"/>
                <a:ea typeface="HG丸ｺﾞｼｯｸM-PRO" panose="020F0600000000000000" pitchFamily="50" charset="-128"/>
              </a:rPr>
              <a:t>］</a:t>
            </a:r>
            <a:endParaRPr lang="en-US" altLang="ja-JP" dirty="0" smtClean="0">
              <a:solidFill>
                <a:srgbClr val="000099"/>
              </a:solidFill>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給水装置工事を適正に施工するために、主任技術者等の職務について再度確認をする。 </a:t>
            </a: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○主任技術者は、調査段階から検査段階に至るそれぞれの段階に応じて、技術の要としての役割を果たさなければならない。</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○設計や施工に不良があった場合、水道事業者の配水管への汚水の逆流の発生などにより公衆衛生上大きな被害生じさせるおそれもある。</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○主任技術者は、給水装置工事の竣工後に工事や図面を十分確認したうえで完了届を提出し完了検査に立ち会う。</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○現況のセットバック距離等を図面に記入する場合は、関係各所に関連する情報を収集、確認のうえ、正確な数値を記入する。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0EED55B9-B2D5-4E1E-A01C-D2E0C9172C0C}" type="slidenum">
              <a:rPr lang="ja-JP" altLang="en-US" smtClean="0"/>
              <a:pPr>
                <a:defRPr/>
              </a:pPr>
              <a:t>38</a:t>
            </a:fld>
            <a:endParaRPr lang="ja-JP" altLang="en-US" dirty="0"/>
          </a:p>
        </p:txBody>
      </p:sp>
    </p:spTree>
    <p:extLst>
      <p:ext uri="{BB962C8B-B14F-4D97-AF65-F5344CB8AC3E}">
        <p14:creationId xmlns:p14="http://schemas.microsoft.com/office/powerpoint/2010/main" val="781014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6"/>
          <p:cNvSpPr txBox="1">
            <a:spLocks noChangeArrowheads="1"/>
          </p:cNvSpPr>
          <p:nvPr/>
        </p:nvSpPr>
        <p:spPr bwMode="auto">
          <a:xfrm>
            <a:off x="608497" y="1729313"/>
            <a:ext cx="10879666" cy="3108543"/>
          </a:xfrm>
          <a:prstGeom prst="rect">
            <a:avLst/>
          </a:prstGeom>
          <a:solidFill>
            <a:schemeClr val="accent1">
              <a:lumMod val="20000"/>
              <a:lumOff val="80000"/>
            </a:schemeClr>
          </a:solidFill>
          <a:ln w="9525">
            <a:solidFill>
              <a:srgbClr val="0070C0"/>
            </a:solidFill>
            <a:miter lim="800000"/>
            <a:headEnd/>
            <a:tailEnd/>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対策例</a:t>
            </a:r>
            <a:r>
              <a:rPr lang="ja-JP" altLang="en-US" dirty="0" smtClean="0">
                <a:solidFill>
                  <a:srgbClr val="000099"/>
                </a:solidFill>
                <a:latin typeface="HG丸ｺﾞｼｯｸM-PRO" panose="020F0600000000000000" pitchFamily="50" charset="-128"/>
                <a:ea typeface="HG丸ｺﾞｼｯｸM-PRO" panose="020F0600000000000000" pitchFamily="50" charset="-128"/>
              </a:rPr>
              <a:t>］</a:t>
            </a:r>
            <a:endParaRPr lang="en-US" altLang="ja-JP" dirty="0" smtClean="0">
              <a:solidFill>
                <a:srgbClr val="000099"/>
              </a:solidFill>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dirty="0" smtClean="0">
                <a:latin typeface="HG丸ｺﾞｼｯｸM-PRO" panose="020F0600000000000000" pitchFamily="50" charset="-128"/>
                <a:ea typeface="HG丸ｺﾞｼｯｸM-PRO" panose="020F0600000000000000" pitchFamily="50" charset="-128"/>
              </a:rPr>
              <a:t>○給水装置工事申込・</a:t>
            </a:r>
            <a:r>
              <a:rPr lang="ja-JP" altLang="en-US" sz="2400" dirty="0">
                <a:latin typeface="HG丸ｺﾞｼｯｸM-PRO" panose="020F0600000000000000" pitchFamily="50" charset="-128"/>
                <a:ea typeface="HG丸ｺﾞｼｯｸM-PRO" panose="020F0600000000000000" pitchFamily="50" charset="-128"/>
              </a:rPr>
              <a:t>施行</a:t>
            </a:r>
            <a:r>
              <a:rPr lang="ja-JP" altLang="en-US" sz="2400" dirty="0" smtClean="0">
                <a:latin typeface="HG丸ｺﾞｼｯｸM-PRO" panose="020F0600000000000000" pitchFamily="50" charset="-128"/>
                <a:ea typeface="HG丸ｺﾞｼｯｸM-PRO" panose="020F0600000000000000" pitchFamily="50" charset="-128"/>
              </a:rPr>
              <a:t>承認申請書、完了届の入力項目の誤った記入表記に</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00000"/>
              </a:lnSpc>
              <a:spcBef>
                <a:spcPts val="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注意する。</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・給水装置工事の工事場所</a:t>
            </a:r>
            <a:r>
              <a:rPr lang="ja-JP" altLang="en-US" sz="2400" dirty="0">
                <a:latin typeface="HG丸ｺﾞｼｯｸM-PRO" panose="020F0600000000000000" pitchFamily="50" charset="-128"/>
                <a:ea typeface="HG丸ｺﾞｼｯｸM-PRO" panose="020F0600000000000000" pitchFamily="50" charset="-128"/>
              </a:rPr>
              <a:t>の</a:t>
            </a:r>
            <a:r>
              <a:rPr lang="ja-JP" altLang="en-US" sz="2400" dirty="0" smtClean="0">
                <a:latin typeface="HG丸ｺﾞｼｯｸM-PRO" panose="020F0600000000000000" pitchFamily="50" charset="-128"/>
                <a:ea typeface="HG丸ｺﾞｼｯｸM-PRO" panose="020F0600000000000000" pitchFamily="50" charset="-128"/>
              </a:rPr>
              <a:t>住所や申込者の氏名</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・設計図面や完成図面への記入（管種記号、給水栓類、弁栓類の表示記号）</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・申込みに係る許可関係書類への記入</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0EED55B9-B2D5-4E1E-A01C-D2E0C9172C0C}" type="slidenum">
              <a:rPr lang="ja-JP" altLang="en-US" smtClean="0"/>
              <a:pPr>
                <a:defRPr/>
              </a:pPr>
              <a:t>39</a:t>
            </a:fld>
            <a:endParaRPr lang="ja-JP" altLang="en-US" dirty="0"/>
          </a:p>
        </p:txBody>
      </p:sp>
    </p:spTree>
    <p:extLst>
      <p:ext uri="{BB962C8B-B14F-4D97-AF65-F5344CB8AC3E}">
        <p14:creationId xmlns:p14="http://schemas.microsoft.com/office/powerpoint/2010/main" val="2132960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txBox="1">
            <a:spLocks noChangeArrowheads="1"/>
          </p:cNvSpPr>
          <p:nvPr/>
        </p:nvSpPr>
        <p:spPr bwMode="auto">
          <a:xfrm>
            <a:off x="574766" y="282462"/>
            <a:ext cx="7086600" cy="7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指定事項の届出について</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160771" name="Text Box 6"/>
          <p:cNvSpPr txBox="1">
            <a:spLocks noChangeArrowheads="1"/>
          </p:cNvSpPr>
          <p:nvPr/>
        </p:nvSpPr>
        <p:spPr bwMode="auto">
          <a:xfrm>
            <a:off x="1524000" y="2722483"/>
            <a:ext cx="93345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3200" dirty="0">
                <a:solidFill>
                  <a:srgbClr val="000099"/>
                </a:solidFill>
                <a:latin typeface="HG丸ｺﾞｼｯｸM-PRO" panose="020F0600000000000000" pitchFamily="50" charset="-128"/>
                <a:ea typeface="HG丸ｺﾞｼｯｸM-PRO" panose="020F0600000000000000" pitchFamily="50" charset="-128"/>
              </a:rPr>
              <a:t>［</a:t>
            </a:r>
            <a:r>
              <a:rPr lang="ja-JP" altLang="en-US" sz="3200" u="sng" dirty="0">
                <a:solidFill>
                  <a:srgbClr val="000099"/>
                </a:solidFill>
                <a:latin typeface="HG丸ｺﾞｼｯｸM-PRO" panose="020F0600000000000000" pitchFamily="50" charset="-128"/>
                <a:ea typeface="HG丸ｺﾞｼｯｸM-PRO" panose="020F0600000000000000" pitchFamily="50" charset="-128"/>
              </a:rPr>
              <a:t>指定に関する届出の違反事例</a:t>
            </a:r>
            <a:r>
              <a:rPr lang="ja-JP" altLang="en-US" sz="3200" dirty="0">
                <a:solidFill>
                  <a:srgbClr val="000099"/>
                </a:solidFill>
                <a:latin typeface="HG丸ｺﾞｼｯｸM-PRO" panose="020F0600000000000000" pitchFamily="50" charset="-128"/>
                <a:ea typeface="HG丸ｺﾞｼｯｸM-PRO" panose="020F0600000000000000" pitchFamily="50" charset="-128"/>
              </a:rPr>
              <a:t>］</a:t>
            </a:r>
            <a:endParaRPr lang="en-US" altLang="ja-JP" sz="3200"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smtClean="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　事業所の名称、所在地等の変更の届出がない。</a:t>
            </a: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給水装置工事主任技術者の選任・解任の届出がない。</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（特に解任の届出忘れに注意</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dirty="0">
                <a:latin typeface="HG丸ｺﾞｼｯｸM-PRO" panose="020F0600000000000000" pitchFamily="50" charset="-128"/>
                <a:ea typeface="HG丸ｺﾞｼｯｸM-PRO" panose="020F0600000000000000" pitchFamily="50" charset="-128"/>
              </a:rPr>
              <a:t>○　事業の休止・廃止・再開の届出がない。</a:t>
            </a:r>
            <a:endParaRPr lang="en-US" altLang="ja-JP" dirty="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dirty="0">
                <a:latin typeface="HG丸ｺﾞｼｯｸM-PRO" panose="020F0600000000000000" pitchFamily="50" charset="-128"/>
                <a:ea typeface="HG丸ｺﾞｼｯｸM-PRO" panose="020F0600000000000000" pitchFamily="50" charset="-128"/>
              </a:rPr>
              <a:t>　（特に休止・廃止の届出忘れに注意</a:t>
            </a:r>
            <a:r>
              <a:rPr lang="ja-JP" altLang="en-US" dirty="0" smtClean="0">
                <a:latin typeface="HG丸ｺﾞｼｯｸM-PRO" panose="020F0600000000000000" pitchFamily="50" charset="-128"/>
                <a:ea typeface="HG丸ｺﾞｼｯｸM-PRO" panose="020F0600000000000000" pitchFamily="50" charset="-128"/>
              </a:rPr>
              <a:t>）</a:t>
            </a:r>
            <a:endParaRPr lang="ja-JP" altLang="en-US"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58800E3A-5C79-4FF9-967F-C15E30FC5FA6}" type="slidenum">
              <a:rPr lang="ja-JP" altLang="en-US" smtClean="0"/>
              <a:pPr>
                <a:defRPr/>
              </a:pPr>
              <a:t>4</a:t>
            </a:fld>
            <a:endParaRPr lang="ja-JP" altLang="en-US" dirty="0"/>
          </a:p>
        </p:txBody>
      </p:sp>
      <p:sp>
        <p:nvSpPr>
          <p:cNvPr id="5" name="テキスト ボックス 7"/>
          <p:cNvSpPr txBox="1">
            <a:spLocks noChangeArrowheads="1"/>
          </p:cNvSpPr>
          <p:nvPr/>
        </p:nvSpPr>
        <p:spPr bwMode="auto">
          <a:xfrm>
            <a:off x="574766" y="1118641"/>
            <a:ext cx="10779034" cy="1384995"/>
          </a:xfrm>
          <a:prstGeom prst="rect">
            <a:avLst/>
          </a:prstGeom>
          <a:solidFill>
            <a:schemeClr val="accent1">
              <a:lumMod val="20000"/>
              <a:lumOff val="80000"/>
            </a:schemeClr>
          </a:solidFill>
          <a:ln>
            <a:solidFill>
              <a:srgbClr val="0070C0"/>
            </a:solidFill>
          </a:ln>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dirty="0" smtClean="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指定事項に変更があった場合</a:t>
            </a:r>
            <a:r>
              <a:rPr lang="en-US" altLang="ja-JP" dirty="0" smtClean="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a:p>
            <a:pPr>
              <a:lnSpc>
                <a:spcPct val="100000"/>
              </a:lnSpc>
              <a:spcBef>
                <a:spcPct val="0"/>
              </a:spcBef>
              <a:buFontTx/>
              <a:buNone/>
            </a:pPr>
            <a:r>
              <a:rPr lang="ja-JP" altLang="en-US" dirty="0" smtClean="0">
                <a:latin typeface="HG丸ｺﾞｼｯｸM-PRO" panose="020F0600000000000000" pitchFamily="50" charset="-128"/>
                <a:ea typeface="HG丸ｺﾞｼｯｸM-PRO" panose="020F0600000000000000" pitchFamily="50" charset="-128"/>
              </a:rPr>
              <a:t>水道法</a:t>
            </a:r>
            <a:r>
              <a:rPr lang="en-US" altLang="ja-JP" dirty="0" smtClean="0">
                <a:latin typeface="HG丸ｺﾞｼｯｸM-PRO" panose="020F0600000000000000" pitchFamily="50" charset="-128"/>
                <a:ea typeface="HG丸ｺﾞｼｯｸM-PRO" panose="020F0600000000000000" pitchFamily="50" charset="-128"/>
              </a:rPr>
              <a:t>25</a:t>
            </a:r>
            <a:r>
              <a:rPr lang="ja-JP" altLang="en-US" dirty="0" smtClean="0">
                <a:latin typeface="HG丸ｺﾞｼｯｸM-PRO" panose="020F0600000000000000" pitchFamily="50" charset="-128"/>
                <a:ea typeface="HG丸ｺﾞｼｯｸM-PRO" panose="020F0600000000000000" pitchFamily="50" charset="-128"/>
              </a:rPr>
              <a:t>条の７の規定に基づき、登録内容に変更があった場合は、速やかに届け出る。（省令</a:t>
            </a:r>
            <a:r>
              <a:rPr lang="en-US" altLang="ja-JP" dirty="0" smtClean="0">
                <a:latin typeface="HG丸ｺﾞｼｯｸM-PRO" panose="020F0600000000000000" pitchFamily="50" charset="-128"/>
                <a:ea typeface="HG丸ｺﾞｼｯｸM-PRO" panose="020F0600000000000000" pitchFamily="50" charset="-128"/>
              </a:rPr>
              <a:t>34</a:t>
            </a:r>
            <a:r>
              <a:rPr lang="ja-JP" altLang="en-US" dirty="0" smtClean="0">
                <a:latin typeface="HG丸ｺﾞｼｯｸM-PRO" panose="020F0600000000000000" pitchFamily="50" charset="-128"/>
                <a:ea typeface="HG丸ｺﾞｼｯｸM-PRO" panose="020F0600000000000000" pitchFamily="50" charset="-128"/>
              </a:rPr>
              <a:t>条にて</a:t>
            </a:r>
            <a:r>
              <a:rPr lang="en-US" altLang="ja-JP" b="1" u="sng"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30</a:t>
            </a:r>
            <a:r>
              <a:rPr lang="ja-JP" altLang="en-US" b="1" u="sng"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日以内</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271256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841592" y="3969747"/>
            <a:ext cx="8508908" cy="2286000"/>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1841000" y="2227397"/>
            <a:ext cx="8509500" cy="1327150"/>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8724" name="Rectangle 3"/>
          <p:cNvSpPr txBox="1">
            <a:spLocks noChangeArrowheads="1"/>
          </p:cNvSpPr>
          <p:nvPr/>
        </p:nvSpPr>
        <p:spPr bwMode="auto">
          <a:xfrm>
            <a:off x="1005590" y="209870"/>
            <a:ext cx="1018032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指定事</a:t>
            </a:r>
            <a:r>
              <a:rPr lang="ja-JP" altLang="en-US" sz="4000" b="1" dirty="0">
                <a:latin typeface="HG丸ｺﾞｼｯｸM-PRO" panose="020F0600000000000000" pitchFamily="50" charset="-128"/>
                <a:ea typeface="HG丸ｺﾞｼｯｸM-PRO" panose="020F0600000000000000" pitchFamily="50" charset="-128"/>
              </a:rPr>
              <a:t>業者に</a:t>
            </a:r>
            <a:r>
              <a:rPr lang="ja-JP" altLang="en-US" sz="4000" b="1" dirty="0" smtClean="0">
                <a:latin typeface="HG丸ｺﾞｼｯｸM-PRO" panose="020F0600000000000000" pitchFamily="50" charset="-128"/>
                <a:ea typeface="HG丸ｺﾞｼｯｸM-PRO" panose="020F0600000000000000" pitchFamily="50" charset="-128"/>
              </a:rPr>
              <a:t>おける法令遵守</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158725" name="Text Box 6"/>
          <p:cNvSpPr txBox="1">
            <a:spLocks noChangeArrowheads="1"/>
          </p:cNvSpPr>
          <p:nvPr/>
        </p:nvSpPr>
        <p:spPr bwMode="auto">
          <a:xfrm>
            <a:off x="1854200" y="1085851"/>
            <a:ext cx="8496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a:t>
            </a:r>
            <a:r>
              <a:rPr lang="ja-JP" altLang="en-US" u="sng" dirty="0">
                <a:solidFill>
                  <a:srgbClr val="000099"/>
                </a:solidFill>
                <a:latin typeface="HG丸ｺﾞｼｯｸM-PRO" panose="020F0600000000000000" pitchFamily="50" charset="-128"/>
                <a:ea typeface="HG丸ｺﾞｼｯｸM-PRO" panose="020F0600000000000000" pitchFamily="50" charset="-128"/>
              </a:rPr>
              <a:t>法令の遵守</a:t>
            </a:r>
            <a:endParaRPr lang="en-US" altLang="ja-JP" u="sng" dirty="0">
              <a:solidFill>
                <a:srgbClr val="000099"/>
              </a:solidFill>
              <a:latin typeface="HG丸ｺﾞｼｯｸM-PRO" panose="020F0600000000000000" pitchFamily="50" charset="-128"/>
              <a:ea typeface="HG丸ｺﾞｼｯｸM-PRO" panose="020F0600000000000000" pitchFamily="50" charset="-128"/>
            </a:endParaRPr>
          </a:p>
        </p:txBody>
      </p:sp>
      <p:sp>
        <p:nvSpPr>
          <p:cNvPr id="158726" name="Text Box 6"/>
          <p:cNvSpPr txBox="1">
            <a:spLocks noChangeArrowheads="1"/>
          </p:cNvSpPr>
          <p:nvPr/>
        </p:nvSpPr>
        <p:spPr bwMode="auto">
          <a:xfrm>
            <a:off x="2109788" y="1698627"/>
            <a:ext cx="8496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u="sng" dirty="0">
                <a:solidFill>
                  <a:srgbClr val="000099"/>
                </a:solidFill>
                <a:latin typeface="HG丸ｺﾞｼｯｸM-PRO" panose="020F0600000000000000" pitchFamily="50" charset="-128"/>
                <a:ea typeface="HG丸ｺﾞｼｯｸM-PRO" panose="020F0600000000000000" pitchFamily="50" charset="-128"/>
              </a:rPr>
              <a:t>法令関係の遵守は、信頼性の基本</a:t>
            </a:r>
            <a:endParaRPr lang="en-US" altLang="ja-JP" u="sng" dirty="0">
              <a:solidFill>
                <a:srgbClr val="000099"/>
              </a:solidFill>
              <a:latin typeface="HG丸ｺﾞｼｯｸM-PRO" panose="020F0600000000000000" pitchFamily="50" charset="-128"/>
              <a:ea typeface="HG丸ｺﾞｼｯｸM-PRO" panose="020F0600000000000000" pitchFamily="50" charset="-128"/>
            </a:endParaRPr>
          </a:p>
        </p:txBody>
      </p:sp>
      <p:sp>
        <p:nvSpPr>
          <p:cNvPr id="158727" name="Text Box 6"/>
          <p:cNvSpPr txBox="1">
            <a:spLocks noChangeArrowheads="1"/>
          </p:cNvSpPr>
          <p:nvPr/>
        </p:nvSpPr>
        <p:spPr bwMode="auto">
          <a:xfrm>
            <a:off x="2058487" y="2290897"/>
            <a:ext cx="88090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法令等に違反した場合、水道事業者は指定工事事業者</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の指定の取消をすることができる（水道法第</a:t>
            </a:r>
            <a:r>
              <a:rPr lang="en-US" altLang="ja-JP" sz="2400" dirty="0">
                <a:latin typeface="HG丸ｺﾞｼｯｸM-PRO" panose="020F0600000000000000" pitchFamily="50" charset="-128"/>
                <a:ea typeface="HG丸ｺﾞｼｯｸM-PRO" panose="020F0600000000000000" pitchFamily="50" charset="-128"/>
              </a:rPr>
              <a:t>25</a:t>
            </a:r>
            <a:r>
              <a:rPr lang="ja-JP" altLang="en-US" sz="2400" dirty="0">
                <a:latin typeface="HG丸ｺﾞｼｯｸM-PRO" panose="020F0600000000000000" pitchFamily="50" charset="-128"/>
                <a:ea typeface="HG丸ｺﾞｼｯｸM-PRO" panose="020F0600000000000000" pitchFamily="50" charset="-128"/>
              </a:rPr>
              <a:t>条の</a:t>
            </a:r>
            <a:r>
              <a:rPr lang="en-US" altLang="ja-JP" sz="2400" dirty="0">
                <a:latin typeface="HG丸ｺﾞｼｯｸM-PRO" panose="020F0600000000000000" pitchFamily="50" charset="-128"/>
                <a:ea typeface="HG丸ｺﾞｼｯｸM-PRO" panose="020F0600000000000000" pitchFamily="50" charset="-128"/>
              </a:rPr>
              <a:t>11</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158728" name="Text Box 6"/>
          <p:cNvSpPr txBox="1">
            <a:spLocks noChangeArrowheads="1"/>
          </p:cNvSpPr>
          <p:nvPr/>
        </p:nvSpPr>
        <p:spPr bwMode="auto">
          <a:xfrm>
            <a:off x="2058487" y="3969747"/>
            <a:ext cx="8809038"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厚生労働大臣は、給水装置工事主任技術者免状の交付を</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受けている者がこの法律に違反したときは、その給水装置</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工事主任技術者免状の返納を命ずることができる</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（水道法第</a:t>
            </a:r>
            <a:r>
              <a:rPr lang="en-US" altLang="ja-JP" sz="2400" dirty="0">
                <a:latin typeface="HG丸ｺﾞｼｯｸM-PRO" panose="020F0600000000000000" pitchFamily="50" charset="-128"/>
                <a:ea typeface="HG丸ｺﾞｼｯｸM-PRO" panose="020F0600000000000000" pitchFamily="50" charset="-128"/>
              </a:rPr>
              <a:t>25</a:t>
            </a:r>
            <a:r>
              <a:rPr lang="ja-JP" altLang="en-US" sz="2400" dirty="0">
                <a:latin typeface="HG丸ｺﾞｼｯｸM-PRO" panose="020F0600000000000000" pitchFamily="50" charset="-128"/>
                <a:ea typeface="HG丸ｺﾞｼｯｸM-PRO" panose="020F0600000000000000" pitchFamily="50" charset="-128"/>
              </a:rPr>
              <a:t>条の</a:t>
            </a:r>
            <a:r>
              <a:rPr lang="en-US" altLang="ja-JP" sz="2400" dirty="0">
                <a:latin typeface="HG丸ｺﾞｼｯｸM-PRO" panose="020F0600000000000000" pitchFamily="50" charset="-128"/>
                <a:ea typeface="HG丸ｺﾞｼｯｸM-PRO" panose="020F0600000000000000" pitchFamily="50" charset="-128"/>
              </a:rPr>
              <a:t>5</a:t>
            </a:r>
            <a:r>
              <a:rPr lang="ja-JP" altLang="en-US" sz="2400" dirty="0">
                <a:latin typeface="HG丸ｺﾞｼｯｸM-PRO" panose="020F0600000000000000" pitchFamily="50" charset="-128"/>
                <a:ea typeface="HG丸ｺﾞｼｯｸM-PRO" panose="020F0600000000000000" pitchFamily="50" charset="-128"/>
              </a:rPr>
              <a:t>第</a:t>
            </a:r>
            <a:r>
              <a:rPr lang="en-US" altLang="ja-JP" sz="2400" dirty="0">
                <a:latin typeface="HG丸ｺﾞｼｯｸM-PRO" panose="020F0600000000000000" pitchFamily="50" charset="-128"/>
                <a:ea typeface="HG丸ｺﾞｼｯｸM-PRO" panose="020F0600000000000000" pitchFamily="50" charset="-128"/>
              </a:rPr>
              <a:t>3</a:t>
            </a:r>
            <a:r>
              <a:rPr lang="ja-JP" altLang="en-US" sz="2400" dirty="0">
                <a:latin typeface="HG丸ｺﾞｼｯｸM-PRO" panose="020F0600000000000000" pitchFamily="50" charset="-128"/>
                <a:ea typeface="HG丸ｺﾞｼｯｸM-PRO" panose="020F0600000000000000" pitchFamily="50" charset="-128"/>
              </a:rPr>
              <a:t>項）</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AFBDD84-27FB-4882-B986-E2F10BA19E5B}" type="slidenum">
              <a:rPr lang="ja-JP" altLang="en-US" smtClean="0"/>
              <a:pPr>
                <a:defRPr/>
              </a:pPr>
              <a:t>40</a:t>
            </a:fld>
            <a:endParaRPr lang="ja-JP" altLang="en-US" dirty="0"/>
          </a:p>
        </p:txBody>
      </p:sp>
    </p:spTree>
    <p:extLst>
      <p:ext uri="{BB962C8B-B14F-4D97-AF65-F5344CB8AC3E}">
        <p14:creationId xmlns:p14="http://schemas.microsoft.com/office/powerpoint/2010/main" val="551287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3"/>
          <p:cNvSpPr txBox="1">
            <a:spLocks noChangeArrowheads="1"/>
          </p:cNvSpPr>
          <p:nvPr/>
        </p:nvSpPr>
        <p:spPr bwMode="auto">
          <a:xfrm>
            <a:off x="2929941" y="429773"/>
            <a:ext cx="6498768"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通水確認等の徹底</a:t>
            </a:r>
            <a:endParaRPr lang="ja-JP" altLang="en-US" sz="3600" b="1" dirty="0">
              <a:latin typeface="HG丸ｺﾞｼｯｸM-PRO" panose="020F0600000000000000" pitchFamily="50" charset="-128"/>
              <a:ea typeface="HG丸ｺﾞｼｯｸM-PRO" panose="020F0600000000000000" pitchFamily="50" charset="-128"/>
            </a:endParaRPr>
          </a:p>
        </p:txBody>
      </p:sp>
      <p:grpSp>
        <p:nvGrpSpPr>
          <p:cNvPr id="2" name="グループ化 1"/>
          <p:cNvGrpSpPr/>
          <p:nvPr/>
        </p:nvGrpSpPr>
        <p:grpSpPr>
          <a:xfrm>
            <a:off x="1624263" y="1357446"/>
            <a:ext cx="8822263" cy="4511291"/>
            <a:chOff x="999070" y="924310"/>
            <a:chExt cx="8822263" cy="4511291"/>
          </a:xfrm>
        </p:grpSpPr>
        <p:sp>
          <p:nvSpPr>
            <p:cNvPr id="25" name="正方形/長方形 24"/>
            <p:cNvSpPr/>
            <p:nvPr/>
          </p:nvSpPr>
          <p:spPr>
            <a:xfrm>
              <a:off x="1286931" y="2993086"/>
              <a:ext cx="8534402" cy="1253063"/>
            </a:xfrm>
            <a:prstGeom prst="rect">
              <a:avLst/>
            </a:prstGeom>
            <a:solidFill>
              <a:schemeClr val="accent1">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latin typeface="HG丸ｺﾞｼｯｸM-PRO" panose="020F0600000000000000" pitchFamily="50" charset="-128"/>
                  <a:ea typeface="HG丸ｺﾞｼｯｸM-PRO" panose="020F0600000000000000" pitchFamily="50" charset="-128"/>
                </a:rPr>
                <a:t>・完了検査時に、各部屋のメーターを設置した後、通水確認を行いメーターパイロットの動作確認を行います。</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28" name="正方形/長方形 27"/>
            <p:cNvSpPr/>
            <p:nvPr/>
          </p:nvSpPr>
          <p:spPr>
            <a:xfrm>
              <a:off x="1286931" y="4560523"/>
              <a:ext cx="8534402" cy="875078"/>
            </a:xfrm>
            <a:prstGeom prst="rect">
              <a:avLst/>
            </a:prstGeom>
            <a:solidFill>
              <a:schemeClr val="accent1">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latin typeface="HG丸ｺﾞｼｯｸM-PRO" panose="020F0600000000000000" pitchFamily="50" charset="-128"/>
                  <a:ea typeface="HG丸ｺﾞｼｯｸM-PRO" panose="020F0600000000000000" pitchFamily="50" charset="-128"/>
                </a:rPr>
                <a:t>・配管状況チェックシート</a:t>
              </a:r>
              <a:r>
                <a:rPr lang="ja-JP" altLang="en-US" sz="2400" dirty="0">
                  <a:latin typeface="HG丸ｺﾞｼｯｸM-PRO" panose="020F0600000000000000" pitchFamily="50" charset="-128"/>
                  <a:ea typeface="HG丸ｺﾞｼｯｸM-PRO" panose="020F0600000000000000" pitchFamily="50" charset="-128"/>
                </a:rPr>
                <a:t>を</a:t>
              </a:r>
              <a:r>
                <a:rPr lang="ja-JP" altLang="en-US" sz="2400" dirty="0" smtClean="0">
                  <a:latin typeface="HG丸ｺﾞｼｯｸM-PRO" panose="020F0600000000000000" pitchFamily="50" charset="-128"/>
                  <a:ea typeface="HG丸ｺﾞｼｯｸM-PRO" panose="020F0600000000000000" pitchFamily="50" charset="-128"/>
                </a:rPr>
                <a:t>活用しチェックを行う。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32" name="正方形/長方形 31"/>
            <p:cNvSpPr/>
            <p:nvPr/>
          </p:nvSpPr>
          <p:spPr>
            <a:xfrm>
              <a:off x="999070" y="924310"/>
              <a:ext cx="6735836" cy="100313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smtClean="0">
                  <a:solidFill>
                    <a:srgbClr val="002060"/>
                  </a:solidFill>
                  <a:latin typeface="HG丸ｺﾞｼｯｸM-PRO" panose="020F0600000000000000" pitchFamily="50" charset="-128"/>
                  <a:ea typeface="HG丸ｺﾞｼｯｸM-PRO" panose="020F0600000000000000" pitchFamily="50" charset="-128"/>
                </a:rPr>
                <a:t>○</a:t>
              </a:r>
              <a:r>
                <a:rPr lang="ja-JP" altLang="en-US" sz="3200" u="sng" dirty="0" smtClean="0">
                  <a:solidFill>
                    <a:srgbClr val="002060"/>
                  </a:solidFill>
                  <a:latin typeface="HG丸ｺﾞｼｯｸM-PRO" panose="020F0600000000000000" pitchFamily="50" charset="-128"/>
                  <a:ea typeface="HG丸ｺﾞｼｯｸM-PRO" panose="020F0600000000000000" pitchFamily="50" charset="-128"/>
                </a:rPr>
                <a:t>複数のメーターを設置した</a:t>
              </a:r>
              <a:r>
                <a:rPr kumimoji="1" lang="ja-JP" altLang="en-US" sz="3200" u="sng" dirty="0" smtClean="0">
                  <a:solidFill>
                    <a:srgbClr val="002060"/>
                  </a:solidFill>
                  <a:latin typeface="HG丸ｺﾞｼｯｸM-PRO" panose="020F0600000000000000" pitchFamily="50" charset="-128"/>
                  <a:ea typeface="HG丸ｺﾞｼｯｸM-PRO" panose="020F0600000000000000" pitchFamily="50" charset="-128"/>
                </a:rPr>
                <a:t>住宅</a:t>
              </a:r>
              <a:endParaRPr kumimoji="1" lang="ja-JP" altLang="en-US" sz="3200" u="sng" dirty="0">
                <a:solidFill>
                  <a:srgbClr val="002060"/>
                </a:solidFill>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1286931" y="1779731"/>
              <a:ext cx="8534402" cy="898982"/>
            </a:xfrm>
            <a:prstGeom prst="rect">
              <a:avLst/>
            </a:prstGeom>
            <a:solidFill>
              <a:schemeClr val="accent1">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latin typeface="HG丸ｺﾞｼｯｸM-PRO" panose="020F0600000000000000" pitchFamily="50" charset="-128"/>
                  <a:ea typeface="HG丸ｺﾞｼｯｸM-PRO" panose="020F0600000000000000" pitchFamily="50" charset="-128"/>
                </a:rPr>
                <a:t>・誤配管、誤接続がないよう施工時に十分注意する。</a:t>
              </a:r>
              <a:endParaRPr kumimoji="1" lang="ja-JP" altLang="en-US" sz="2400" dirty="0">
                <a:latin typeface="HG丸ｺﾞｼｯｸM-PRO" panose="020F0600000000000000" pitchFamily="50" charset="-128"/>
                <a:ea typeface="HG丸ｺﾞｼｯｸM-PRO" panose="020F0600000000000000" pitchFamily="50" charset="-128"/>
              </a:endParaRPr>
            </a:p>
          </p:txBody>
        </p:sp>
      </p:grpSp>
      <p:sp>
        <p:nvSpPr>
          <p:cNvPr id="8" name="スライド番号プレースホルダー 1"/>
          <p:cNvSpPr>
            <a:spLocks noGrp="1"/>
          </p:cNvSpPr>
          <p:nvPr>
            <p:ph type="sldNum" sz="quarter" idx="12"/>
          </p:nvPr>
        </p:nvSpPr>
        <p:spPr>
          <a:xfrm>
            <a:off x="8610600" y="6356350"/>
            <a:ext cx="2743200" cy="365125"/>
          </a:xfrm>
        </p:spPr>
        <p:txBody>
          <a:bodyPr/>
          <a:lstStyle/>
          <a:p>
            <a:pPr>
              <a:defRPr/>
            </a:pPr>
            <a:fld id="{7AFBDD84-27FB-4882-B986-E2F10BA19E5B}" type="slidenum">
              <a:rPr lang="ja-JP" altLang="en-US" smtClean="0"/>
              <a:pPr>
                <a:defRPr/>
              </a:pPr>
              <a:t>41</a:t>
            </a:fld>
            <a:endParaRPr lang="ja-JP" altLang="en-US" dirty="0"/>
          </a:p>
        </p:txBody>
      </p:sp>
    </p:spTree>
    <p:extLst>
      <p:ext uri="{BB962C8B-B14F-4D97-AF65-F5344CB8AC3E}">
        <p14:creationId xmlns:p14="http://schemas.microsoft.com/office/powerpoint/2010/main" val="37837786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476232" y="228501"/>
            <a:ext cx="4979131" cy="6204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smtClean="0">
                <a:latin typeface="HG丸ｺﾞｼｯｸM-PRO" panose="020F0600000000000000" pitchFamily="50" charset="-128"/>
                <a:ea typeface="HG丸ｺﾞｼｯｸM-PRO" panose="020F0600000000000000" pitchFamily="50" charset="-128"/>
              </a:rPr>
              <a:t>通水確認</a:t>
            </a:r>
            <a:r>
              <a:rPr lang="ja-JP" altLang="en-US" sz="2800" b="1" dirty="0">
                <a:latin typeface="HG丸ｺﾞｼｯｸM-PRO" panose="020F0600000000000000" pitchFamily="50" charset="-128"/>
                <a:ea typeface="HG丸ｺﾞｼｯｸM-PRO" panose="020F0600000000000000" pitchFamily="50" charset="-128"/>
              </a:rPr>
              <a:t>時</a:t>
            </a:r>
            <a:r>
              <a:rPr lang="ja-JP" altLang="en-US" sz="2800" b="1" dirty="0" smtClean="0">
                <a:latin typeface="HG丸ｺﾞｼｯｸM-PRO" panose="020F0600000000000000" pitchFamily="50" charset="-128"/>
                <a:ea typeface="HG丸ｺﾞｼｯｸM-PRO" panose="020F0600000000000000" pitchFamily="50" charset="-128"/>
              </a:rPr>
              <a:t>の</a:t>
            </a:r>
            <a:r>
              <a:rPr lang="ja-JP" altLang="en-US" sz="2800" b="1" dirty="0">
                <a:latin typeface="HG丸ｺﾞｼｯｸM-PRO" panose="020F0600000000000000" pitchFamily="50" charset="-128"/>
                <a:ea typeface="HG丸ｺﾞｼｯｸM-PRO" panose="020F0600000000000000" pitchFamily="50" charset="-128"/>
              </a:rPr>
              <a:t>注意点</a:t>
            </a:r>
            <a:r>
              <a:rPr lang="ja-JP" altLang="en-US" sz="2800" b="1" dirty="0" smtClean="0">
                <a:latin typeface="HG丸ｺﾞｼｯｸM-PRO" panose="020F0600000000000000" pitchFamily="50" charset="-128"/>
                <a:ea typeface="HG丸ｺﾞｼｯｸM-PRO" panose="020F0600000000000000" pitchFamily="50" charset="-128"/>
              </a:rPr>
              <a:t>①</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64" name="正方形/長方形 63"/>
          <p:cNvSpPr/>
          <p:nvPr/>
        </p:nvSpPr>
        <p:spPr>
          <a:xfrm>
            <a:off x="256027" y="5045528"/>
            <a:ext cx="5523942" cy="1429294"/>
          </a:xfrm>
          <a:prstGeom prst="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・通水確認後、チェックシート等で相互確認を実施し、適正な検査が実施された旨の報告する。</a:t>
            </a:r>
            <a:endParaRPr kumimoji="1" lang="ja-JP" altLang="en-US" sz="2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63" name="正方形/長方形 62"/>
          <p:cNvSpPr/>
          <p:nvPr/>
        </p:nvSpPr>
        <p:spPr>
          <a:xfrm>
            <a:off x="254215" y="1000300"/>
            <a:ext cx="5523943" cy="1820193"/>
          </a:xfrm>
          <a:prstGeom prst="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・各部屋に個別にメーターを設置している</a:t>
            </a:r>
            <a:r>
              <a:rPr kumimoji="1" lang="ja-JP" altLang="en-US" sz="2400" dirty="0" smtClean="0">
                <a:solidFill>
                  <a:schemeClr val="bg1"/>
                </a:solidFill>
                <a:latin typeface="HG丸ｺﾞｼｯｸM-PRO" panose="020F0600000000000000" pitchFamily="50" charset="-128"/>
                <a:ea typeface="HG丸ｺﾞｼｯｸM-PRO" panose="020F0600000000000000" pitchFamily="50" charset="-128"/>
              </a:rPr>
              <a:t>住宅の場合、完了検査時に蛇口での通水確認の際、メーターパイロットの動作</a:t>
            </a:r>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確認</a:t>
            </a:r>
            <a:r>
              <a:rPr kumimoji="1" lang="ja-JP" altLang="en-US" sz="2400" dirty="0" smtClean="0">
                <a:solidFill>
                  <a:schemeClr val="bg1"/>
                </a:solidFill>
                <a:latin typeface="HG丸ｺﾞｼｯｸM-PRO" panose="020F0600000000000000" pitchFamily="50" charset="-128"/>
                <a:ea typeface="HG丸ｺﾞｼｯｸM-PRO" panose="020F0600000000000000" pitchFamily="50" charset="-128"/>
              </a:rPr>
              <a:t>を</a:t>
            </a:r>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実施する。</a:t>
            </a:r>
            <a:endParaRPr kumimoji="1" lang="ja-JP" altLang="en-US" sz="2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59" name="正方形/長方形 58"/>
          <p:cNvSpPr/>
          <p:nvPr/>
        </p:nvSpPr>
        <p:spPr>
          <a:xfrm>
            <a:off x="7731528" y="4155944"/>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rPr>
              <a:t>B</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号室用</a:t>
            </a:r>
            <a:endPar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1600" dirty="0">
                <a:solidFill>
                  <a:srgbClr val="FF0000"/>
                </a:solidFill>
                <a:latin typeface="HG丸ｺﾞｼｯｸM-PRO" panose="020F0600000000000000" pitchFamily="50" charset="-128"/>
                <a:ea typeface="HG丸ｺﾞｼｯｸM-PRO" panose="020F0600000000000000" pitchFamily="50" charset="-128"/>
              </a:rPr>
              <a:t>メータ</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ー</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1" name="正方形/長方形 60"/>
          <p:cNvSpPr/>
          <p:nvPr/>
        </p:nvSpPr>
        <p:spPr>
          <a:xfrm>
            <a:off x="5670864" y="4147454"/>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dirty="0">
                <a:solidFill>
                  <a:srgbClr val="0070C0"/>
                </a:solidFill>
                <a:latin typeface="HG丸ｺﾞｼｯｸM-PRO" panose="020F0600000000000000" pitchFamily="50" charset="-128"/>
                <a:ea typeface="HG丸ｺﾞｼｯｸM-PRO" panose="020F0600000000000000" pitchFamily="50" charset="-128"/>
              </a:rPr>
              <a:t>A</a:t>
            </a:r>
            <a:r>
              <a:rPr kumimoji="1" lang="ja-JP" altLang="en-US" sz="1600" dirty="0" smtClean="0">
                <a:solidFill>
                  <a:srgbClr val="0070C0"/>
                </a:solidFill>
                <a:latin typeface="HG丸ｺﾞｼｯｸM-PRO" panose="020F0600000000000000" pitchFamily="50" charset="-128"/>
                <a:ea typeface="HG丸ｺﾞｼｯｸM-PRO" panose="020F0600000000000000" pitchFamily="50" charset="-128"/>
              </a:rPr>
              <a:t>号室用</a:t>
            </a:r>
            <a:endParaRPr kumimoji="1" lang="en-US" altLang="ja-JP" sz="1600" dirty="0" smtClean="0">
              <a:solidFill>
                <a:srgbClr val="0070C0"/>
              </a:solidFill>
              <a:latin typeface="HG丸ｺﾞｼｯｸM-PRO" panose="020F0600000000000000" pitchFamily="50" charset="-128"/>
              <a:ea typeface="HG丸ｺﾞｼｯｸM-PRO" panose="020F0600000000000000" pitchFamily="50" charset="-128"/>
            </a:endParaRPr>
          </a:p>
          <a:p>
            <a:pPr algn="ctr"/>
            <a:r>
              <a:rPr lang="ja-JP" altLang="en-US" sz="1600" dirty="0">
                <a:solidFill>
                  <a:srgbClr val="0070C0"/>
                </a:solidFill>
                <a:latin typeface="HG丸ｺﾞｼｯｸM-PRO" panose="020F0600000000000000" pitchFamily="50" charset="-128"/>
                <a:ea typeface="HG丸ｺﾞｼｯｸM-PRO" panose="020F0600000000000000" pitchFamily="50" charset="-128"/>
              </a:rPr>
              <a:t>メータ</a:t>
            </a:r>
            <a:r>
              <a:rPr lang="ja-JP" altLang="en-US" sz="1600" dirty="0" smtClean="0">
                <a:solidFill>
                  <a:srgbClr val="0070C0"/>
                </a:solidFill>
                <a:latin typeface="HG丸ｺﾞｼｯｸM-PRO" panose="020F0600000000000000" pitchFamily="50" charset="-128"/>
                <a:ea typeface="HG丸ｺﾞｼｯｸM-PRO" panose="020F0600000000000000" pitchFamily="50" charset="-128"/>
              </a:rPr>
              <a:t>ー</a:t>
            </a:r>
            <a:endParaRPr kumimoji="1" lang="ja-JP" altLang="en-US" sz="16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58" name="正方形/長方形 57"/>
          <p:cNvSpPr/>
          <p:nvPr/>
        </p:nvSpPr>
        <p:spPr>
          <a:xfrm>
            <a:off x="8991037" y="809896"/>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800" dirty="0">
                <a:latin typeface="HG丸ｺﾞｼｯｸM-PRO" panose="020F0600000000000000" pitchFamily="50" charset="-128"/>
                <a:ea typeface="HG丸ｺﾞｼｯｸM-PRO" panose="020F0600000000000000" pitchFamily="50" charset="-128"/>
              </a:rPr>
              <a:t>B</a:t>
            </a:r>
            <a:r>
              <a:rPr kumimoji="1" lang="ja-JP" altLang="en-US" sz="2800" dirty="0" smtClean="0">
                <a:latin typeface="HG丸ｺﾞｼｯｸM-PRO" panose="020F0600000000000000" pitchFamily="50" charset="-128"/>
                <a:ea typeface="HG丸ｺﾞｼｯｸM-PRO" panose="020F0600000000000000" pitchFamily="50" charset="-128"/>
              </a:rPr>
              <a:t>号室</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7" name="正方形/長方形 56"/>
          <p:cNvSpPr/>
          <p:nvPr/>
        </p:nvSpPr>
        <p:spPr>
          <a:xfrm>
            <a:off x="6513452" y="809896"/>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dirty="0" smtClean="0">
                <a:latin typeface="HG丸ｺﾞｼｯｸM-PRO" panose="020F0600000000000000" pitchFamily="50" charset="-128"/>
                <a:ea typeface="HG丸ｺﾞｼｯｸM-PRO" panose="020F0600000000000000" pitchFamily="50" charset="-128"/>
              </a:rPr>
              <a:t>A</a:t>
            </a:r>
            <a:r>
              <a:rPr kumimoji="1" lang="ja-JP" altLang="en-US" sz="2800" dirty="0" smtClean="0">
                <a:latin typeface="HG丸ｺﾞｼｯｸM-PRO" panose="020F0600000000000000" pitchFamily="50" charset="-128"/>
                <a:ea typeface="HG丸ｺﾞｼｯｸM-PRO" panose="020F0600000000000000" pitchFamily="50" charset="-128"/>
              </a:rPr>
              <a:t>号室</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rot="5400000">
            <a:off x="8829404" y="1043943"/>
            <a:ext cx="2989219" cy="249500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967029" y="4728755"/>
            <a:ext cx="156754" cy="32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rot="5400000">
            <a:off x="6334398" y="1043941"/>
            <a:ext cx="2989219" cy="249500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和接合 10"/>
          <p:cNvSpPr/>
          <p:nvPr/>
        </p:nvSpPr>
        <p:spPr>
          <a:xfrm>
            <a:off x="6844941" y="5917475"/>
            <a:ext cx="365760" cy="365760"/>
          </a:xfrm>
          <a:prstGeom prst="flowChartSummingJunction">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flipH="1">
            <a:off x="7025644" y="4933188"/>
            <a:ext cx="8710" cy="9627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040671" y="5519058"/>
            <a:ext cx="805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839898" y="4931229"/>
            <a:ext cx="0" cy="5878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二等辺三角形 40"/>
          <p:cNvSpPr/>
          <p:nvPr/>
        </p:nvSpPr>
        <p:spPr>
          <a:xfrm rot="10800000">
            <a:off x="9309463" y="2512421"/>
            <a:ext cx="187012" cy="212276"/>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flipV="1">
            <a:off x="6341992" y="2312124"/>
            <a:ext cx="559581" cy="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二等辺三角形 50"/>
          <p:cNvSpPr/>
          <p:nvPr/>
        </p:nvSpPr>
        <p:spPr>
          <a:xfrm rot="16200000">
            <a:off x="6916900" y="2212091"/>
            <a:ext cx="200185" cy="208887"/>
          </a:xfrm>
          <a:prstGeom prst="triangl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3" name="直線コネクタ 52"/>
          <p:cNvCxnSpPr/>
          <p:nvPr/>
        </p:nvCxnSpPr>
        <p:spPr>
          <a:xfrm flipH="1">
            <a:off x="7025644" y="6288595"/>
            <a:ext cx="4247" cy="346168"/>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5" name="図 64"/>
          <p:cNvPicPr>
            <a:picLocks noChangeAspect="1"/>
          </p:cNvPicPr>
          <p:nvPr/>
        </p:nvPicPr>
        <p:blipFill rotWithShape="1">
          <a:blip r:embed="rId3"/>
          <a:srcRect l="21965" t="45188" r="26565" b="29809"/>
          <a:stretch/>
        </p:blipFill>
        <p:spPr>
          <a:xfrm>
            <a:off x="465064" y="3249237"/>
            <a:ext cx="4887656" cy="1334893"/>
          </a:xfrm>
          <a:prstGeom prst="rect">
            <a:avLst/>
          </a:prstGeom>
        </p:spPr>
      </p:pic>
      <p:sp>
        <p:nvSpPr>
          <p:cNvPr id="25" name="正方形/長方形 24"/>
          <p:cNvSpPr/>
          <p:nvPr/>
        </p:nvSpPr>
        <p:spPr>
          <a:xfrm>
            <a:off x="8634391" y="5005625"/>
            <a:ext cx="3082992" cy="111360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rPr>
              <a:t>例：完了図面平面図</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21" name="直線コネクタ 20"/>
          <p:cNvCxnSpPr/>
          <p:nvPr/>
        </p:nvCxnSpPr>
        <p:spPr>
          <a:xfrm>
            <a:off x="7045406" y="3916683"/>
            <a:ext cx="0" cy="8229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6327513" y="3929746"/>
            <a:ext cx="73095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6340576" y="2308127"/>
            <a:ext cx="0" cy="16430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840070" y="3955872"/>
            <a:ext cx="0" cy="8229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7763699" y="4728755"/>
            <a:ext cx="156754" cy="326572"/>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p:cNvCxnSpPr/>
          <p:nvPr/>
        </p:nvCxnSpPr>
        <p:spPr>
          <a:xfrm flipH="1">
            <a:off x="7836087" y="3964226"/>
            <a:ext cx="15668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9402969" y="2729842"/>
            <a:ext cx="0" cy="123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スライド番号プレースホルダー 1"/>
          <p:cNvSpPr>
            <a:spLocks noGrp="1"/>
          </p:cNvSpPr>
          <p:nvPr>
            <p:ph type="sldNum" sz="quarter" idx="12"/>
          </p:nvPr>
        </p:nvSpPr>
        <p:spPr>
          <a:xfrm>
            <a:off x="8610600" y="6356350"/>
            <a:ext cx="2743200" cy="365125"/>
          </a:xfrm>
        </p:spPr>
        <p:txBody>
          <a:bodyPr/>
          <a:lstStyle/>
          <a:p>
            <a:pPr>
              <a:defRPr/>
            </a:pPr>
            <a:fld id="{7AFBDD84-27FB-4882-B986-E2F10BA19E5B}" type="slidenum">
              <a:rPr lang="ja-JP" altLang="en-US" smtClean="0"/>
              <a:pPr>
                <a:defRPr/>
              </a:pPr>
              <a:t>42</a:t>
            </a:fld>
            <a:endParaRPr lang="ja-JP" altLang="en-US" dirty="0"/>
          </a:p>
        </p:txBody>
      </p:sp>
    </p:spTree>
    <p:extLst>
      <p:ext uri="{BB962C8B-B14F-4D97-AF65-F5344CB8AC3E}">
        <p14:creationId xmlns:p14="http://schemas.microsoft.com/office/powerpoint/2010/main" val="6065725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l="32947" t="11981" r="34179" b="5588"/>
          <a:stretch/>
        </p:blipFill>
        <p:spPr>
          <a:xfrm>
            <a:off x="7403652" y="518839"/>
            <a:ext cx="4043282" cy="5700217"/>
          </a:xfrm>
          <a:prstGeom prst="rect">
            <a:avLst/>
          </a:prstGeom>
          <a:ln>
            <a:solidFill>
              <a:schemeClr val="tx1"/>
            </a:solidFill>
          </a:ln>
        </p:spPr>
      </p:pic>
      <p:sp>
        <p:nvSpPr>
          <p:cNvPr id="5" name="タイトル 1"/>
          <p:cNvSpPr txBox="1">
            <a:spLocks/>
          </p:cNvSpPr>
          <p:nvPr/>
        </p:nvSpPr>
        <p:spPr>
          <a:xfrm>
            <a:off x="91438" y="1011418"/>
            <a:ext cx="6998700" cy="1405209"/>
          </a:xfrm>
          <a:prstGeom prst="rect">
            <a:avLst/>
          </a:prstGeom>
          <a:solidFill>
            <a:srgbClr val="0070C0"/>
          </a:solid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・複数のメーターが設置される場合は、</a:t>
            </a:r>
            <a:r>
              <a:rPr lang="ja-JP" altLang="ja-JP" sz="2400" dirty="0">
                <a:solidFill>
                  <a:schemeClr val="bg1"/>
                </a:solidFill>
                <a:latin typeface="HG丸ｺﾞｼｯｸM-PRO" panose="020F0600000000000000" pitchFamily="50" charset="-128"/>
                <a:ea typeface="HG丸ｺﾞｼｯｸM-PRO" panose="020F0600000000000000" pitchFamily="50" charset="-128"/>
              </a:rPr>
              <a:t>完了図面に記入</a:t>
            </a:r>
            <a:r>
              <a:rPr lang="ja-JP" altLang="ja-JP" sz="2400" dirty="0" smtClean="0">
                <a:solidFill>
                  <a:schemeClr val="bg1"/>
                </a:solidFill>
                <a:latin typeface="HG丸ｺﾞｼｯｸM-PRO" panose="020F0600000000000000" pitchFamily="50" charset="-128"/>
                <a:ea typeface="HG丸ｺﾞｼｯｸM-PRO" panose="020F0600000000000000" pitchFamily="50" charset="-128"/>
              </a:rPr>
              <a:t>した</a:t>
            </a:r>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配管と、部屋番号及び水栓番号に相違がないか確認する。</a:t>
            </a:r>
            <a:endParaRPr lang="ja-JP" altLang="en-US" sz="2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a:xfrm>
            <a:off x="91438" y="4127324"/>
            <a:ext cx="6998700" cy="1143952"/>
          </a:xfrm>
          <a:prstGeom prst="rect">
            <a:avLst/>
          </a:prstGeom>
          <a:solidFill>
            <a:srgbClr val="0070C0"/>
          </a:solid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・「共同住宅等に係わる水道配管状況</a:t>
            </a:r>
            <a:r>
              <a:rPr lang="ja-JP" altLang="en-US" sz="3200" dirty="0" smtClean="0">
                <a:solidFill>
                  <a:schemeClr val="bg1"/>
                </a:solidFill>
                <a:latin typeface="HG丸ｺﾞｼｯｸM-PRO" panose="020F0600000000000000" pitchFamily="50" charset="-128"/>
                <a:ea typeface="HG丸ｺﾞｼｯｸM-PRO" panose="020F0600000000000000" pitchFamily="50" charset="-128"/>
              </a:rPr>
              <a:t>チェックシート</a:t>
            </a:r>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（確認届）」で</a:t>
            </a:r>
            <a:r>
              <a:rPr lang="ja-JP" altLang="en-US" sz="3200" b="1" u="sng" dirty="0" smtClean="0">
                <a:solidFill>
                  <a:schemeClr val="bg1"/>
                </a:solidFill>
                <a:latin typeface="HG丸ｺﾞｼｯｸM-PRO" panose="020F0600000000000000" pitchFamily="50" charset="-128"/>
                <a:ea typeface="HG丸ｺﾞｼｯｸM-PRO" panose="020F0600000000000000" pitchFamily="50" charset="-128"/>
              </a:rPr>
              <a:t>確認</a:t>
            </a:r>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し提出する。</a:t>
            </a:r>
            <a:endParaRPr lang="ja-JP" altLang="en-US" sz="2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6" name="タイトル 1"/>
          <p:cNvSpPr txBox="1">
            <a:spLocks/>
          </p:cNvSpPr>
          <p:nvPr/>
        </p:nvSpPr>
        <p:spPr>
          <a:xfrm>
            <a:off x="91438" y="2632036"/>
            <a:ext cx="6998700" cy="1273758"/>
          </a:xfrm>
          <a:prstGeom prst="rect">
            <a:avLst/>
          </a:prstGeom>
          <a:solidFill>
            <a:srgbClr val="0070C0"/>
          </a:solid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2400" u="sng" dirty="0">
                <a:solidFill>
                  <a:schemeClr val="bg1"/>
                </a:solidFill>
                <a:latin typeface="HG丸ｺﾞｼｯｸM-PRO" panose="020F0600000000000000" pitchFamily="50" charset="-128"/>
                <a:ea typeface="HG丸ｺﾞｼｯｸM-PRO" panose="020F0600000000000000" pitchFamily="50" charset="-128"/>
              </a:rPr>
              <a:t>蛇口での通水確認</a:t>
            </a:r>
            <a:r>
              <a:rPr lang="ja-JP" altLang="en-US" sz="2400" dirty="0">
                <a:solidFill>
                  <a:schemeClr val="bg1"/>
                </a:solidFill>
                <a:latin typeface="HG丸ｺﾞｼｯｸM-PRO" panose="020F0600000000000000" pitchFamily="50" charset="-128"/>
                <a:ea typeface="HG丸ｺﾞｼｯｸM-PRO" panose="020F0600000000000000" pitchFamily="50" charset="-128"/>
              </a:rPr>
              <a:t>の際</a:t>
            </a:r>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、当該居室の</a:t>
            </a:r>
            <a:r>
              <a:rPr lang="ja-JP" altLang="en-US" sz="3200" b="1" u="sng" dirty="0" smtClean="0">
                <a:solidFill>
                  <a:schemeClr val="bg1"/>
                </a:solidFill>
                <a:latin typeface="HG丸ｺﾞｼｯｸM-PRO" panose="020F0600000000000000" pitchFamily="50" charset="-128"/>
                <a:ea typeface="HG丸ｺﾞｼｯｸM-PRO" panose="020F0600000000000000" pitchFamily="50" charset="-128"/>
              </a:rPr>
              <a:t>メーターパイロット</a:t>
            </a:r>
            <a:r>
              <a:rPr lang="ja-JP" altLang="en-US" sz="3200" b="1" u="sng" dirty="0">
                <a:solidFill>
                  <a:schemeClr val="bg1"/>
                </a:solidFill>
                <a:latin typeface="HG丸ｺﾞｼｯｸM-PRO" panose="020F0600000000000000" pitchFamily="50" charset="-128"/>
                <a:ea typeface="HG丸ｺﾞｼｯｸM-PRO" panose="020F0600000000000000" pitchFamily="50" charset="-128"/>
              </a:rPr>
              <a:t>の</a:t>
            </a:r>
            <a:r>
              <a:rPr lang="ja-JP" altLang="en-US" sz="3200" b="1" u="sng" dirty="0" smtClean="0">
                <a:solidFill>
                  <a:schemeClr val="bg1"/>
                </a:solidFill>
                <a:latin typeface="HG丸ｺﾞｼｯｸM-PRO" panose="020F0600000000000000" pitchFamily="50" charset="-128"/>
                <a:ea typeface="HG丸ｺﾞｼｯｸM-PRO" panose="020F0600000000000000" pitchFamily="50" charset="-128"/>
              </a:rPr>
              <a:t>動作を確認</a:t>
            </a:r>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する。</a:t>
            </a:r>
            <a:endParaRPr lang="ja-JP" altLang="en-US" sz="2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476232" y="228501"/>
            <a:ext cx="4979131" cy="6204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smtClean="0">
                <a:latin typeface="HG丸ｺﾞｼｯｸM-PRO" panose="020F0600000000000000" pitchFamily="50" charset="-128"/>
                <a:ea typeface="HG丸ｺﾞｼｯｸM-PRO" panose="020F0600000000000000" pitchFamily="50" charset="-128"/>
              </a:rPr>
              <a:t>通水確認</a:t>
            </a:r>
            <a:r>
              <a:rPr lang="ja-JP" altLang="en-US" sz="2800" b="1" dirty="0">
                <a:latin typeface="HG丸ｺﾞｼｯｸM-PRO" panose="020F0600000000000000" pitchFamily="50" charset="-128"/>
                <a:ea typeface="HG丸ｺﾞｼｯｸM-PRO" panose="020F0600000000000000" pitchFamily="50" charset="-128"/>
              </a:rPr>
              <a:t>時</a:t>
            </a:r>
            <a:r>
              <a:rPr lang="ja-JP" altLang="en-US" sz="2800" b="1" dirty="0" smtClean="0">
                <a:latin typeface="HG丸ｺﾞｼｯｸM-PRO" panose="020F0600000000000000" pitchFamily="50" charset="-128"/>
                <a:ea typeface="HG丸ｺﾞｼｯｸM-PRO" panose="020F0600000000000000" pitchFamily="50" charset="-128"/>
              </a:rPr>
              <a:t>の注意点</a:t>
            </a:r>
            <a:r>
              <a:rPr lang="ja-JP" altLang="en-US" sz="2800" b="1" dirty="0">
                <a:latin typeface="HG丸ｺﾞｼｯｸM-PRO" panose="020F0600000000000000" pitchFamily="50" charset="-128"/>
                <a:ea typeface="HG丸ｺﾞｼｯｸM-PRO" panose="020F0600000000000000" pitchFamily="50" charset="-128"/>
              </a:rPr>
              <a:t>②</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7" name="スライド番号プレースホルダー 1"/>
          <p:cNvSpPr>
            <a:spLocks noGrp="1"/>
          </p:cNvSpPr>
          <p:nvPr>
            <p:ph type="sldNum" sz="quarter" idx="12"/>
          </p:nvPr>
        </p:nvSpPr>
        <p:spPr>
          <a:xfrm>
            <a:off x="8610600" y="6356350"/>
            <a:ext cx="2743200" cy="365125"/>
          </a:xfrm>
        </p:spPr>
        <p:txBody>
          <a:bodyPr/>
          <a:lstStyle/>
          <a:p>
            <a:pPr>
              <a:defRPr/>
            </a:pPr>
            <a:fld id="{7AFBDD84-27FB-4882-B986-E2F10BA19E5B}" type="slidenum">
              <a:rPr lang="ja-JP" altLang="en-US" smtClean="0"/>
              <a:pPr>
                <a:defRPr/>
              </a:pPr>
              <a:t>43</a:t>
            </a:fld>
            <a:endParaRPr lang="ja-JP" altLang="en-US" dirty="0"/>
          </a:p>
        </p:txBody>
      </p:sp>
    </p:spTree>
    <p:extLst>
      <p:ext uri="{BB962C8B-B14F-4D97-AF65-F5344CB8AC3E}">
        <p14:creationId xmlns:p14="http://schemas.microsoft.com/office/powerpoint/2010/main" val="406831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117566" y="228501"/>
            <a:ext cx="5383348" cy="58429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b="1" u="sng" dirty="0" smtClean="0">
                <a:solidFill>
                  <a:schemeClr val="bg1"/>
                </a:solidFill>
                <a:latin typeface="HG丸ｺﾞｼｯｸM-PRO" panose="020F0600000000000000" pitchFamily="50" charset="-128"/>
                <a:ea typeface="HG丸ｺﾞｼｯｸM-PRO" panose="020F0600000000000000" pitchFamily="50" charset="-128"/>
              </a:rPr>
              <a:t>誤配管</a:t>
            </a: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による事例</a:t>
            </a:r>
            <a:endParaRPr kumimoji="1" lang="ja-JP" altLang="en-US" sz="28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4" name="正方形/長方形 63"/>
          <p:cNvSpPr/>
          <p:nvPr/>
        </p:nvSpPr>
        <p:spPr>
          <a:xfrm>
            <a:off x="117615" y="3596089"/>
            <a:ext cx="5443864" cy="1459238"/>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完了検査時の通水検査で発覚したことから、完了検査は「中止」とし</a:t>
            </a:r>
            <a:r>
              <a:rPr lang="ja-JP" altLang="en-US" sz="2400" dirty="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再施工を指導。</a:t>
            </a:r>
            <a:endParaRPr kumimoji="1"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3" name="正方形/長方形 62"/>
          <p:cNvSpPr/>
          <p:nvPr/>
        </p:nvSpPr>
        <p:spPr>
          <a:xfrm>
            <a:off x="117566" y="948048"/>
            <a:ext cx="5391175" cy="1768731"/>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Ａ号室のメーター二次側の配管がＢ号室の配管に接続され、Ｂ号室のメーター二次側がＡ号室の配管と接続されていた。</a:t>
            </a:r>
            <a:endParaRPr kumimoji="1"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9" name="正方形/長方形 58"/>
          <p:cNvSpPr/>
          <p:nvPr/>
        </p:nvSpPr>
        <p:spPr>
          <a:xfrm>
            <a:off x="7731528" y="4495581"/>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rPr>
              <a:t>B</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号室用</a:t>
            </a:r>
            <a:endPar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1600" dirty="0">
                <a:solidFill>
                  <a:srgbClr val="FF0000"/>
                </a:solidFill>
                <a:latin typeface="HG丸ｺﾞｼｯｸM-PRO" panose="020F0600000000000000" pitchFamily="50" charset="-128"/>
                <a:ea typeface="HG丸ｺﾞｼｯｸM-PRO" panose="020F0600000000000000" pitchFamily="50" charset="-128"/>
              </a:rPr>
              <a:t>メータ</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ー</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1" name="正方形/長方形 60"/>
          <p:cNvSpPr/>
          <p:nvPr/>
        </p:nvSpPr>
        <p:spPr>
          <a:xfrm>
            <a:off x="5670864" y="4500153"/>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dirty="0">
                <a:solidFill>
                  <a:srgbClr val="0070C0"/>
                </a:solidFill>
                <a:latin typeface="HG丸ｺﾞｼｯｸM-PRO" panose="020F0600000000000000" pitchFamily="50" charset="-128"/>
                <a:ea typeface="HG丸ｺﾞｼｯｸM-PRO" panose="020F0600000000000000" pitchFamily="50" charset="-128"/>
              </a:rPr>
              <a:t>A</a:t>
            </a:r>
            <a:r>
              <a:rPr kumimoji="1" lang="ja-JP" altLang="en-US" sz="1600" dirty="0" smtClean="0">
                <a:solidFill>
                  <a:srgbClr val="0070C0"/>
                </a:solidFill>
                <a:latin typeface="HG丸ｺﾞｼｯｸM-PRO" panose="020F0600000000000000" pitchFamily="50" charset="-128"/>
                <a:ea typeface="HG丸ｺﾞｼｯｸM-PRO" panose="020F0600000000000000" pitchFamily="50" charset="-128"/>
              </a:rPr>
              <a:t>号室用</a:t>
            </a:r>
            <a:endParaRPr kumimoji="1" lang="en-US" altLang="ja-JP" sz="1600" dirty="0" smtClean="0">
              <a:solidFill>
                <a:srgbClr val="0070C0"/>
              </a:solidFill>
              <a:latin typeface="HG丸ｺﾞｼｯｸM-PRO" panose="020F0600000000000000" pitchFamily="50" charset="-128"/>
              <a:ea typeface="HG丸ｺﾞｼｯｸM-PRO" panose="020F0600000000000000" pitchFamily="50" charset="-128"/>
            </a:endParaRPr>
          </a:p>
          <a:p>
            <a:pPr algn="ctr"/>
            <a:r>
              <a:rPr lang="ja-JP" altLang="en-US" sz="1600" dirty="0">
                <a:solidFill>
                  <a:srgbClr val="0070C0"/>
                </a:solidFill>
                <a:latin typeface="HG丸ｺﾞｼｯｸM-PRO" panose="020F0600000000000000" pitchFamily="50" charset="-128"/>
                <a:ea typeface="HG丸ｺﾞｼｯｸM-PRO" panose="020F0600000000000000" pitchFamily="50" charset="-128"/>
              </a:rPr>
              <a:t>メータ</a:t>
            </a:r>
            <a:r>
              <a:rPr lang="ja-JP" altLang="en-US" sz="1600" dirty="0" smtClean="0">
                <a:solidFill>
                  <a:srgbClr val="0070C0"/>
                </a:solidFill>
                <a:latin typeface="HG丸ｺﾞｼｯｸM-PRO" panose="020F0600000000000000" pitchFamily="50" charset="-128"/>
                <a:ea typeface="HG丸ｺﾞｼｯｸM-PRO" panose="020F0600000000000000" pitchFamily="50" charset="-128"/>
              </a:rPr>
              <a:t>ー</a:t>
            </a:r>
            <a:endParaRPr kumimoji="1" lang="ja-JP" altLang="en-US" sz="16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58" name="正方形/長方形 57"/>
          <p:cNvSpPr/>
          <p:nvPr/>
        </p:nvSpPr>
        <p:spPr>
          <a:xfrm>
            <a:off x="8991037" y="809896"/>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800" dirty="0">
                <a:latin typeface="HG丸ｺﾞｼｯｸM-PRO" panose="020F0600000000000000" pitchFamily="50" charset="-128"/>
                <a:ea typeface="HG丸ｺﾞｼｯｸM-PRO" panose="020F0600000000000000" pitchFamily="50" charset="-128"/>
              </a:rPr>
              <a:t>B</a:t>
            </a:r>
            <a:r>
              <a:rPr kumimoji="1" lang="ja-JP" altLang="en-US" sz="2800" dirty="0" smtClean="0">
                <a:latin typeface="HG丸ｺﾞｼｯｸM-PRO" panose="020F0600000000000000" pitchFamily="50" charset="-128"/>
                <a:ea typeface="HG丸ｺﾞｼｯｸM-PRO" panose="020F0600000000000000" pitchFamily="50" charset="-128"/>
              </a:rPr>
              <a:t>号室</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7" name="正方形/長方形 56"/>
          <p:cNvSpPr/>
          <p:nvPr/>
        </p:nvSpPr>
        <p:spPr>
          <a:xfrm>
            <a:off x="6513452" y="809896"/>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dirty="0" smtClean="0">
                <a:latin typeface="HG丸ｺﾞｼｯｸM-PRO" panose="020F0600000000000000" pitchFamily="50" charset="-128"/>
                <a:ea typeface="HG丸ｺﾞｼｯｸM-PRO" panose="020F0600000000000000" pitchFamily="50" charset="-128"/>
              </a:rPr>
              <a:t>A</a:t>
            </a:r>
            <a:r>
              <a:rPr kumimoji="1" lang="ja-JP" altLang="en-US" sz="2800" dirty="0" smtClean="0">
                <a:latin typeface="HG丸ｺﾞｼｯｸM-PRO" panose="020F0600000000000000" pitchFamily="50" charset="-128"/>
                <a:ea typeface="HG丸ｺﾞｼｯｸM-PRO" panose="020F0600000000000000" pitchFamily="50" charset="-128"/>
              </a:rPr>
              <a:t>号室</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rot="5400000">
            <a:off x="8829404" y="1043943"/>
            <a:ext cx="2989219" cy="249500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967029" y="4728755"/>
            <a:ext cx="156754" cy="32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rot="5400000">
            <a:off x="6334398" y="1043941"/>
            <a:ext cx="2989219" cy="249500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和接合 10"/>
          <p:cNvSpPr/>
          <p:nvPr/>
        </p:nvSpPr>
        <p:spPr>
          <a:xfrm>
            <a:off x="6844941" y="5917475"/>
            <a:ext cx="365760" cy="365760"/>
          </a:xfrm>
          <a:prstGeom prst="flowChartSummingJunction">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flipH="1">
            <a:off x="7025644" y="4933188"/>
            <a:ext cx="8710" cy="9627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040671" y="5519058"/>
            <a:ext cx="805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839898" y="4931229"/>
            <a:ext cx="0" cy="5878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二等辺三角形 40"/>
          <p:cNvSpPr/>
          <p:nvPr/>
        </p:nvSpPr>
        <p:spPr>
          <a:xfrm rot="10800000">
            <a:off x="9309463" y="2512421"/>
            <a:ext cx="187012" cy="212276"/>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flipV="1">
            <a:off x="6355055" y="2325187"/>
            <a:ext cx="559581" cy="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二等辺三角形 50"/>
          <p:cNvSpPr/>
          <p:nvPr/>
        </p:nvSpPr>
        <p:spPr>
          <a:xfrm rot="16200000">
            <a:off x="6916900" y="2225154"/>
            <a:ext cx="200185" cy="208887"/>
          </a:xfrm>
          <a:prstGeom prst="triangl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3" name="直線コネクタ 52"/>
          <p:cNvCxnSpPr/>
          <p:nvPr/>
        </p:nvCxnSpPr>
        <p:spPr>
          <a:xfrm flipH="1">
            <a:off x="7025644" y="6288595"/>
            <a:ext cx="4247" cy="3461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045406" y="3916683"/>
            <a:ext cx="0" cy="82296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6340024" y="4177943"/>
            <a:ext cx="5491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6355055" y="2318490"/>
            <a:ext cx="11647" cy="18725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836018" y="4178520"/>
            <a:ext cx="0" cy="562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7763699" y="4728755"/>
            <a:ext cx="156754" cy="326572"/>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p:cNvCxnSpPr/>
          <p:nvPr/>
        </p:nvCxnSpPr>
        <p:spPr>
          <a:xfrm flipH="1">
            <a:off x="7045406" y="3921167"/>
            <a:ext cx="2355380" cy="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9402969" y="2716779"/>
            <a:ext cx="0" cy="123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7171512" y="4177943"/>
            <a:ext cx="6645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円弧 3"/>
          <p:cNvSpPr/>
          <p:nvPr/>
        </p:nvSpPr>
        <p:spPr>
          <a:xfrm flipH="1">
            <a:off x="6885318" y="4057099"/>
            <a:ext cx="280028" cy="264829"/>
          </a:xfrm>
          <a:prstGeom prst="arc">
            <a:avLst>
              <a:gd name="adj1" fmla="val 10774314"/>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下矢印 1"/>
          <p:cNvSpPr/>
          <p:nvPr/>
        </p:nvSpPr>
        <p:spPr>
          <a:xfrm>
            <a:off x="1515572" y="2782386"/>
            <a:ext cx="2570925" cy="695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タイトル 1"/>
          <p:cNvSpPr txBox="1">
            <a:spLocks/>
          </p:cNvSpPr>
          <p:nvPr/>
        </p:nvSpPr>
        <p:spPr>
          <a:xfrm>
            <a:off x="117566" y="5214039"/>
            <a:ext cx="5472744" cy="1420724"/>
          </a:xfrm>
          <a:prstGeom prst="rect">
            <a:avLst/>
          </a:prstGeom>
          <a:solidFill>
            <a:srgbClr val="FF0000"/>
          </a:solid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対応</a:t>
            </a:r>
            <a:r>
              <a:rPr lang="en-US" altLang="ja-JP" sz="2400" b="1"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水道メーター設置後、蛇口</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での通水</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確認を実施し、当該居室のメーターパイロット</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の</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動作を確認する。</a:t>
            </a:r>
            <a:endParaRPr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線吹き出し 1 (枠付き) 2"/>
          <p:cNvSpPr/>
          <p:nvPr/>
        </p:nvSpPr>
        <p:spPr>
          <a:xfrm>
            <a:off x="9400786" y="4295802"/>
            <a:ext cx="2399223" cy="918236"/>
          </a:xfrm>
          <a:prstGeom prst="borderCallout1">
            <a:avLst>
              <a:gd name="adj1" fmla="val 13202"/>
              <a:gd name="adj2" fmla="val 740"/>
              <a:gd name="adj3" fmla="val -4012"/>
              <a:gd name="adj4" fmla="val -88440"/>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00B050"/>
                </a:solidFill>
                <a:latin typeface="HG丸ｺﾞｼｯｸM-PRO" panose="020F0600000000000000" pitchFamily="50" charset="-128"/>
                <a:ea typeface="HG丸ｺﾞｼｯｸM-PRO" panose="020F0600000000000000" pitchFamily="50" charset="-128"/>
              </a:rPr>
              <a:t>紛らわしい配管は避けること</a:t>
            </a:r>
            <a:endParaRPr kumimoji="1" lang="ja-JP" altLang="en-US" sz="2400" b="1" dirty="0">
              <a:solidFill>
                <a:srgbClr val="00B050"/>
              </a:solidFill>
              <a:latin typeface="HG丸ｺﾞｼｯｸM-PRO" panose="020F0600000000000000" pitchFamily="50" charset="-128"/>
              <a:ea typeface="HG丸ｺﾞｼｯｸM-PRO" panose="020F0600000000000000" pitchFamily="50" charset="-128"/>
            </a:endParaRPr>
          </a:p>
        </p:txBody>
      </p:sp>
      <p:sp>
        <p:nvSpPr>
          <p:cNvPr id="7" name="楕円 6"/>
          <p:cNvSpPr/>
          <p:nvPr/>
        </p:nvSpPr>
        <p:spPr>
          <a:xfrm>
            <a:off x="6772704" y="3878213"/>
            <a:ext cx="522514" cy="522514"/>
          </a:xfrm>
          <a:prstGeom prst="ellipse">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スライド番号プレースホルダー 1"/>
          <p:cNvSpPr>
            <a:spLocks noGrp="1"/>
          </p:cNvSpPr>
          <p:nvPr>
            <p:ph type="sldNum" sz="quarter" idx="12"/>
          </p:nvPr>
        </p:nvSpPr>
        <p:spPr>
          <a:xfrm>
            <a:off x="8610600" y="6356350"/>
            <a:ext cx="2743200" cy="365125"/>
          </a:xfrm>
        </p:spPr>
        <p:txBody>
          <a:bodyPr/>
          <a:lstStyle/>
          <a:p>
            <a:pPr>
              <a:defRPr/>
            </a:pPr>
            <a:fld id="{7AFBDD84-27FB-4882-B986-E2F10BA19E5B}" type="slidenum">
              <a:rPr lang="ja-JP" altLang="en-US" smtClean="0"/>
              <a:pPr>
                <a:defRPr/>
              </a:pPr>
              <a:t>44</a:t>
            </a:fld>
            <a:endParaRPr lang="ja-JP" altLang="en-US" dirty="0"/>
          </a:p>
        </p:txBody>
      </p:sp>
    </p:spTree>
    <p:extLst>
      <p:ext uri="{BB962C8B-B14F-4D97-AF65-F5344CB8AC3E}">
        <p14:creationId xmlns:p14="http://schemas.microsoft.com/office/powerpoint/2010/main" val="4666461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117566" y="228501"/>
            <a:ext cx="5656217" cy="620485"/>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b="1" u="sng" dirty="0" smtClean="0">
                <a:solidFill>
                  <a:schemeClr val="bg1"/>
                </a:solidFill>
                <a:latin typeface="HG丸ｺﾞｼｯｸM-PRO" panose="020F0600000000000000" pitchFamily="50" charset="-128"/>
                <a:ea typeface="HG丸ｺﾞｼｯｸM-PRO" panose="020F0600000000000000" pitchFamily="50" charset="-128"/>
              </a:rPr>
              <a:t>メーターの誤設置</a:t>
            </a: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による事例</a:t>
            </a:r>
            <a:endParaRPr kumimoji="1" lang="ja-JP" altLang="en-US" sz="28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4" name="正方形/長方形 63"/>
          <p:cNvSpPr/>
          <p:nvPr/>
        </p:nvSpPr>
        <p:spPr>
          <a:xfrm>
            <a:off x="135197" y="3559534"/>
            <a:ext cx="5672829" cy="1171854"/>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　使用開始後に発覚した場合、水道料金の誤請求になる可能性があるため、開栓時に現場確認している。</a:t>
            </a:r>
            <a:endParaRPr kumimoji="1"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3" name="正方形/長方形 62"/>
          <p:cNvSpPr/>
          <p:nvPr/>
        </p:nvSpPr>
        <p:spPr>
          <a:xfrm>
            <a:off x="117567" y="918052"/>
            <a:ext cx="5696992" cy="1923362"/>
          </a:xfrm>
          <a:prstGeom prst="rect">
            <a:avLst/>
          </a:prstGeom>
          <a:solidFill>
            <a:srgbClr val="FFFF0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solidFill>
                  <a:srgbClr val="002060"/>
                </a:solidFill>
                <a:latin typeface="HG丸ｺﾞｼｯｸM-PRO" panose="020F0600000000000000" pitchFamily="50" charset="-128"/>
                <a:ea typeface="HG丸ｺﾞｼｯｸM-PRO" panose="020F0600000000000000" pitchFamily="50" charset="-128"/>
              </a:rPr>
              <a:t>　完了検査後、外構工事等により、無断で水道メーターを取り外し、再度設置する際に、Ａ号室のメーターをＢ号室側に誤って設置し、Ｂ号室のメーターをＡ号室側に誤って設置した。</a:t>
            </a:r>
            <a:endParaRPr kumimoji="1" lang="ja-JP" altLang="en-US" sz="2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59" name="正方形/長方形 58"/>
          <p:cNvSpPr/>
          <p:nvPr/>
        </p:nvSpPr>
        <p:spPr>
          <a:xfrm>
            <a:off x="7731528" y="4495581"/>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rPr>
              <a:t>B</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号室用</a:t>
            </a:r>
            <a:endPar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1600" dirty="0">
                <a:solidFill>
                  <a:srgbClr val="FF0000"/>
                </a:solidFill>
                <a:latin typeface="HG丸ｺﾞｼｯｸM-PRO" panose="020F0600000000000000" pitchFamily="50" charset="-128"/>
                <a:ea typeface="HG丸ｺﾞｼｯｸM-PRO" panose="020F0600000000000000" pitchFamily="50" charset="-128"/>
              </a:rPr>
              <a:t>メータ</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ー</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1" name="正方形/長方形 60"/>
          <p:cNvSpPr/>
          <p:nvPr/>
        </p:nvSpPr>
        <p:spPr>
          <a:xfrm>
            <a:off x="5865357" y="4483220"/>
            <a:ext cx="1274624"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dirty="0">
                <a:solidFill>
                  <a:srgbClr val="0070C0"/>
                </a:solidFill>
                <a:latin typeface="HG丸ｺﾞｼｯｸM-PRO" panose="020F0600000000000000" pitchFamily="50" charset="-128"/>
                <a:ea typeface="HG丸ｺﾞｼｯｸM-PRO" panose="020F0600000000000000" pitchFamily="50" charset="-128"/>
              </a:rPr>
              <a:t>A</a:t>
            </a:r>
            <a:r>
              <a:rPr kumimoji="1" lang="ja-JP" altLang="en-US" sz="1600" dirty="0" smtClean="0">
                <a:solidFill>
                  <a:srgbClr val="0070C0"/>
                </a:solidFill>
                <a:latin typeface="HG丸ｺﾞｼｯｸM-PRO" panose="020F0600000000000000" pitchFamily="50" charset="-128"/>
                <a:ea typeface="HG丸ｺﾞｼｯｸM-PRO" panose="020F0600000000000000" pitchFamily="50" charset="-128"/>
              </a:rPr>
              <a:t>号室用</a:t>
            </a:r>
            <a:endParaRPr kumimoji="1" lang="en-US" altLang="ja-JP" sz="1600" dirty="0" smtClean="0">
              <a:solidFill>
                <a:srgbClr val="0070C0"/>
              </a:solidFill>
              <a:latin typeface="HG丸ｺﾞｼｯｸM-PRO" panose="020F0600000000000000" pitchFamily="50" charset="-128"/>
              <a:ea typeface="HG丸ｺﾞｼｯｸM-PRO" panose="020F0600000000000000" pitchFamily="50" charset="-128"/>
            </a:endParaRPr>
          </a:p>
          <a:p>
            <a:pPr algn="ctr"/>
            <a:r>
              <a:rPr lang="ja-JP" altLang="en-US" sz="1600" dirty="0">
                <a:solidFill>
                  <a:srgbClr val="0070C0"/>
                </a:solidFill>
                <a:latin typeface="HG丸ｺﾞｼｯｸM-PRO" panose="020F0600000000000000" pitchFamily="50" charset="-128"/>
                <a:ea typeface="HG丸ｺﾞｼｯｸM-PRO" panose="020F0600000000000000" pitchFamily="50" charset="-128"/>
              </a:rPr>
              <a:t>メータ</a:t>
            </a:r>
            <a:r>
              <a:rPr lang="ja-JP" altLang="en-US" sz="1600" dirty="0" smtClean="0">
                <a:solidFill>
                  <a:srgbClr val="0070C0"/>
                </a:solidFill>
                <a:latin typeface="HG丸ｺﾞｼｯｸM-PRO" panose="020F0600000000000000" pitchFamily="50" charset="-128"/>
                <a:ea typeface="HG丸ｺﾞｼｯｸM-PRO" panose="020F0600000000000000" pitchFamily="50" charset="-128"/>
              </a:rPr>
              <a:t>ー</a:t>
            </a:r>
            <a:endParaRPr kumimoji="1" lang="ja-JP" altLang="en-US" sz="16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58" name="正方形/長方形 57"/>
          <p:cNvSpPr/>
          <p:nvPr/>
        </p:nvSpPr>
        <p:spPr>
          <a:xfrm>
            <a:off x="8991037" y="809896"/>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800" dirty="0">
                <a:latin typeface="HG丸ｺﾞｼｯｸM-PRO" panose="020F0600000000000000" pitchFamily="50" charset="-128"/>
                <a:ea typeface="HG丸ｺﾞｼｯｸM-PRO" panose="020F0600000000000000" pitchFamily="50" charset="-128"/>
              </a:rPr>
              <a:t>B</a:t>
            </a:r>
            <a:r>
              <a:rPr kumimoji="1" lang="ja-JP" altLang="en-US" sz="2800" dirty="0" smtClean="0">
                <a:latin typeface="HG丸ｺﾞｼｯｸM-PRO" panose="020F0600000000000000" pitchFamily="50" charset="-128"/>
                <a:ea typeface="HG丸ｺﾞｼｯｸM-PRO" panose="020F0600000000000000" pitchFamily="50" charset="-128"/>
              </a:rPr>
              <a:t>号室</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7" name="正方形/長方形 56"/>
          <p:cNvSpPr/>
          <p:nvPr/>
        </p:nvSpPr>
        <p:spPr>
          <a:xfrm>
            <a:off x="6513452" y="809896"/>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dirty="0" smtClean="0">
                <a:latin typeface="HG丸ｺﾞｼｯｸM-PRO" panose="020F0600000000000000" pitchFamily="50" charset="-128"/>
                <a:ea typeface="HG丸ｺﾞｼｯｸM-PRO" panose="020F0600000000000000" pitchFamily="50" charset="-128"/>
              </a:rPr>
              <a:t>A</a:t>
            </a:r>
            <a:r>
              <a:rPr kumimoji="1" lang="ja-JP" altLang="en-US" sz="2800" dirty="0" smtClean="0">
                <a:latin typeface="HG丸ｺﾞｼｯｸM-PRO" panose="020F0600000000000000" pitchFamily="50" charset="-128"/>
                <a:ea typeface="HG丸ｺﾞｼｯｸM-PRO" panose="020F0600000000000000" pitchFamily="50" charset="-128"/>
              </a:rPr>
              <a:t>号室</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rot="5400000">
            <a:off x="8829404" y="1043943"/>
            <a:ext cx="2989219" cy="249500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rot="5400000">
            <a:off x="6334398" y="1043941"/>
            <a:ext cx="2989219" cy="249500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二等辺三角形 40"/>
          <p:cNvSpPr/>
          <p:nvPr/>
        </p:nvSpPr>
        <p:spPr>
          <a:xfrm rot="10800000">
            <a:off x="9309463" y="2512421"/>
            <a:ext cx="187012" cy="212276"/>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二等辺三角形 50"/>
          <p:cNvSpPr/>
          <p:nvPr/>
        </p:nvSpPr>
        <p:spPr>
          <a:xfrm rot="16200000">
            <a:off x="6916900" y="2212091"/>
            <a:ext cx="200185" cy="208887"/>
          </a:xfrm>
          <a:prstGeom prst="triangl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下矢印 1"/>
          <p:cNvSpPr/>
          <p:nvPr/>
        </p:nvSpPr>
        <p:spPr>
          <a:xfrm>
            <a:off x="1680600" y="2963339"/>
            <a:ext cx="2570925" cy="478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タイトル 1"/>
          <p:cNvSpPr txBox="1">
            <a:spLocks/>
          </p:cNvSpPr>
          <p:nvPr/>
        </p:nvSpPr>
        <p:spPr>
          <a:xfrm>
            <a:off x="117566" y="4848669"/>
            <a:ext cx="5724434" cy="1773234"/>
          </a:xfrm>
          <a:prstGeom prst="rect">
            <a:avLst/>
          </a:prstGeom>
          <a:solidFill>
            <a:srgbClr val="FF0000"/>
          </a:solid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対応</a:t>
            </a:r>
            <a:r>
              <a:rPr lang="en-US" altLang="ja-JP" sz="2400" b="1"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水道メーターは、水道局</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が</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料金徴収させていただくために設置していることから、メーター設置後に支障となる場合は、水道局の指導を仰ぐ。</a:t>
            </a:r>
            <a:endParaRPr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4" name="フローチャート: 和接合 33"/>
          <p:cNvSpPr/>
          <p:nvPr/>
        </p:nvSpPr>
        <p:spPr>
          <a:xfrm>
            <a:off x="6844941" y="5917475"/>
            <a:ext cx="365760" cy="365760"/>
          </a:xfrm>
          <a:prstGeom prst="flowChartSummingJunction">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flipH="1">
            <a:off x="7025644" y="4933188"/>
            <a:ext cx="8710" cy="9627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7040671" y="5519058"/>
            <a:ext cx="805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7839898" y="4931229"/>
            <a:ext cx="0" cy="5878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6341992" y="2312124"/>
            <a:ext cx="559581" cy="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7025644" y="6288595"/>
            <a:ext cx="4247" cy="3461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7045406" y="3916683"/>
            <a:ext cx="0" cy="8229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a:off x="6327513" y="3929746"/>
            <a:ext cx="73095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6340576" y="2308127"/>
            <a:ext cx="0" cy="16430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7840070" y="3955872"/>
            <a:ext cx="0" cy="8229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6956039" y="4728755"/>
            <a:ext cx="139271" cy="326572"/>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p:cNvCxnSpPr/>
          <p:nvPr/>
        </p:nvCxnSpPr>
        <p:spPr>
          <a:xfrm flipH="1">
            <a:off x="7836087" y="3964226"/>
            <a:ext cx="15668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9402969" y="2729842"/>
            <a:ext cx="0" cy="123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下カーブ矢印 11"/>
          <p:cNvSpPr/>
          <p:nvPr/>
        </p:nvSpPr>
        <p:spPr>
          <a:xfrm>
            <a:off x="7077979" y="4312181"/>
            <a:ext cx="725755" cy="361573"/>
          </a:xfrm>
          <a:prstGeom prst="curvedDown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54" name="下カーブ矢印 53"/>
          <p:cNvSpPr/>
          <p:nvPr/>
        </p:nvSpPr>
        <p:spPr>
          <a:xfrm rot="10800000">
            <a:off x="7058469" y="5076881"/>
            <a:ext cx="701273" cy="341919"/>
          </a:xfrm>
          <a:prstGeom prst="curvedDownArrow">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3" name="正方形/長方形 32"/>
          <p:cNvSpPr/>
          <p:nvPr/>
        </p:nvSpPr>
        <p:spPr>
          <a:xfrm>
            <a:off x="7755195" y="4723830"/>
            <a:ext cx="156754" cy="32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線吹き出し 1 (枠付き) 54"/>
          <p:cNvSpPr/>
          <p:nvPr/>
        </p:nvSpPr>
        <p:spPr>
          <a:xfrm>
            <a:off x="8793247" y="4948297"/>
            <a:ext cx="3045824" cy="1106208"/>
          </a:xfrm>
          <a:prstGeom prst="borderCallout1">
            <a:avLst>
              <a:gd name="adj1" fmla="val 13202"/>
              <a:gd name="adj2" fmla="val 740"/>
              <a:gd name="adj3" fmla="val 36137"/>
              <a:gd name="adj4" fmla="val -27224"/>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00B050"/>
                </a:solidFill>
                <a:latin typeface="HG丸ｺﾞｼｯｸM-PRO" panose="020F0600000000000000" pitchFamily="50" charset="-128"/>
                <a:ea typeface="HG丸ｺﾞｼｯｸM-PRO" panose="020F0600000000000000" pitchFamily="50" charset="-128"/>
              </a:rPr>
              <a:t>メーターの誤設置</a:t>
            </a:r>
            <a:endParaRPr kumimoji="1" lang="ja-JP" altLang="en-US" sz="2400" b="1" dirty="0">
              <a:solidFill>
                <a:srgbClr val="00B050"/>
              </a:solidFill>
              <a:latin typeface="HG丸ｺﾞｼｯｸM-PRO" panose="020F0600000000000000" pitchFamily="50" charset="-128"/>
              <a:ea typeface="HG丸ｺﾞｼｯｸM-PRO" panose="020F0600000000000000" pitchFamily="50" charset="-128"/>
            </a:endParaRPr>
          </a:p>
        </p:txBody>
      </p:sp>
      <p:sp>
        <p:nvSpPr>
          <p:cNvPr id="56" name="楕円 55"/>
          <p:cNvSpPr/>
          <p:nvPr/>
        </p:nvSpPr>
        <p:spPr>
          <a:xfrm>
            <a:off x="6697724" y="4181722"/>
            <a:ext cx="1459305" cy="1365645"/>
          </a:xfrm>
          <a:prstGeom prst="ellipse">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ライド番号プレースホルダー 1"/>
          <p:cNvSpPr>
            <a:spLocks noGrp="1"/>
          </p:cNvSpPr>
          <p:nvPr>
            <p:ph type="sldNum" sz="quarter" idx="12"/>
          </p:nvPr>
        </p:nvSpPr>
        <p:spPr>
          <a:xfrm>
            <a:off x="8610600" y="6356350"/>
            <a:ext cx="2743200" cy="365125"/>
          </a:xfrm>
        </p:spPr>
        <p:txBody>
          <a:bodyPr/>
          <a:lstStyle/>
          <a:p>
            <a:pPr>
              <a:defRPr/>
            </a:pPr>
            <a:fld id="{7AFBDD84-27FB-4882-B986-E2F10BA19E5B}" type="slidenum">
              <a:rPr lang="ja-JP" altLang="en-US" smtClean="0"/>
              <a:pPr>
                <a:defRPr/>
              </a:pPr>
              <a:t>45</a:t>
            </a:fld>
            <a:endParaRPr lang="ja-JP" altLang="en-US" dirty="0"/>
          </a:p>
        </p:txBody>
      </p:sp>
    </p:spTree>
    <p:extLst>
      <p:ext uri="{BB962C8B-B14F-4D97-AF65-F5344CB8AC3E}">
        <p14:creationId xmlns:p14="http://schemas.microsoft.com/office/powerpoint/2010/main" val="957934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txBox="1">
            <a:spLocks noChangeArrowheads="1"/>
          </p:cNvSpPr>
          <p:nvPr/>
        </p:nvSpPr>
        <p:spPr bwMode="auto">
          <a:xfrm>
            <a:off x="1524000" y="141713"/>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誤接合事故の事例</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142339" name="Text Box 6"/>
          <p:cNvSpPr txBox="1">
            <a:spLocks noChangeArrowheads="1"/>
          </p:cNvSpPr>
          <p:nvPr/>
        </p:nvSpPr>
        <p:spPr bwMode="auto">
          <a:xfrm>
            <a:off x="1943100" y="962756"/>
            <a:ext cx="8496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事故例</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：他の水管との誤接合</a:t>
            </a:r>
          </a:p>
        </p:txBody>
      </p:sp>
      <p:pic>
        <p:nvPicPr>
          <p:cNvPr id="14234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2714" y="1488463"/>
            <a:ext cx="7077075"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4BE692F2-2891-441D-B3E6-530621A4164E}" type="slidenum">
              <a:rPr lang="ja-JP" altLang="en-US" smtClean="0"/>
              <a:pPr>
                <a:defRPr/>
              </a:pPr>
              <a:t>46</a:t>
            </a:fld>
            <a:endParaRPr lang="ja-JP" altLang="en-US" dirty="0"/>
          </a:p>
        </p:txBody>
      </p:sp>
    </p:spTree>
    <p:extLst>
      <p:ext uri="{BB962C8B-B14F-4D97-AF65-F5344CB8AC3E}">
        <p14:creationId xmlns:p14="http://schemas.microsoft.com/office/powerpoint/2010/main" val="15425305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txBox="1">
            <a:spLocks noChangeArrowheads="1"/>
          </p:cNvSpPr>
          <p:nvPr/>
        </p:nvSpPr>
        <p:spPr bwMode="auto">
          <a:xfrm>
            <a:off x="1524000" y="173038"/>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誤接合事故の事例　＜改善前＞</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AD7B084D-B2B7-4EAE-85B7-BEBF28D69A3D}" type="slidenum">
              <a:rPr lang="ja-JP" altLang="en-US" smtClean="0"/>
              <a:pPr>
                <a:defRPr/>
              </a:pPr>
              <a:t>47</a:t>
            </a:fld>
            <a:endParaRPr lang="ja-JP" altLang="en-US" dirty="0"/>
          </a:p>
        </p:txBody>
      </p:sp>
      <p:pic>
        <p:nvPicPr>
          <p:cNvPr id="7" name="コンテンツ プレースホルダー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88123" y="1396143"/>
            <a:ext cx="8687461" cy="5421926"/>
          </a:xfrm>
          <a:prstGeom prst="rect">
            <a:avLst/>
          </a:prstGeom>
        </p:spPr>
      </p:pic>
      <p:sp>
        <p:nvSpPr>
          <p:cNvPr id="9" name="タイトル 4"/>
          <p:cNvSpPr txBox="1">
            <a:spLocks/>
          </p:cNvSpPr>
          <p:nvPr/>
        </p:nvSpPr>
        <p:spPr bwMode="auto">
          <a:xfrm>
            <a:off x="3747787" y="1915387"/>
            <a:ext cx="4344987" cy="780291"/>
          </a:xfrm>
          <a:prstGeom prst="rect">
            <a:avLst/>
          </a:prstGeom>
          <a:solidFill>
            <a:srgbClr val="FFFF00"/>
          </a:solidFill>
          <a:ln>
            <a:noFill/>
          </a:ln>
          <a:effec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3200" kern="0" dirty="0" smtClean="0">
                <a:solidFill>
                  <a:srgbClr val="000000"/>
                </a:solidFill>
              </a:rPr>
              <a:t>改善前の配管図</a:t>
            </a:r>
            <a:endParaRPr lang="ja-JP" altLang="en-US" sz="3200" kern="0" dirty="0">
              <a:solidFill>
                <a:srgbClr val="000000"/>
              </a:solidFill>
            </a:endParaRPr>
          </a:p>
        </p:txBody>
      </p:sp>
      <p:sp>
        <p:nvSpPr>
          <p:cNvPr id="148483" name="Text Box 6"/>
          <p:cNvSpPr txBox="1">
            <a:spLocks noChangeArrowheads="1"/>
          </p:cNvSpPr>
          <p:nvPr/>
        </p:nvSpPr>
        <p:spPr bwMode="auto">
          <a:xfrm>
            <a:off x="1943100" y="1000125"/>
            <a:ext cx="8496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smtClean="0">
                <a:latin typeface="HG丸ｺﾞｼｯｸM-PRO" panose="020F0600000000000000" pitchFamily="50" charset="-128"/>
                <a:ea typeface="HG丸ｺﾞｼｯｸM-PRO" panose="020F0600000000000000" pitchFamily="50" charset="-128"/>
              </a:rPr>
              <a:t>事故例</a:t>
            </a:r>
            <a:r>
              <a:rPr lang="ja-JP" altLang="en-US" dirty="0">
                <a:latin typeface="HG丸ｺﾞｼｯｸM-PRO" panose="020F0600000000000000" pitchFamily="50" charset="-128"/>
                <a:ea typeface="HG丸ｺﾞｼｯｸM-PRO" panose="020F0600000000000000" pitchFamily="50" charset="-128"/>
              </a:rPr>
              <a:t>２</a:t>
            </a:r>
            <a:r>
              <a:rPr lang="ja-JP" altLang="en-US" dirty="0" smtClean="0">
                <a:latin typeface="HG丸ｺﾞｼｯｸM-PRO" panose="020F0600000000000000" pitchFamily="50" charset="-128"/>
                <a:ea typeface="HG丸ｺﾞｼｯｸM-PRO" panose="020F0600000000000000" pitchFamily="50" charset="-128"/>
              </a:rPr>
              <a:t>：横浜市での事故（誤接続）</a:t>
            </a:r>
            <a:endParaRPr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26155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txBox="1">
            <a:spLocks noChangeArrowheads="1"/>
          </p:cNvSpPr>
          <p:nvPr/>
        </p:nvSpPr>
        <p:spPr bwMode="auto">
          <a:xfrm>
            <a:off x="1524000" y="173038"/>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buNone/>
            </a:pPr>
            <a:r>
              <a:rPr lang="ja-JP" altLang="en-US" sz="4000" b="1" dirty="0" smtClean="0">
                <a:latin typeface="HG丸ｺﾞｼｯｸM-PRO" panose="020F0600000000000000" pitchFamily="50" charset="-128"/>
                <a:ea typeface="HG丸ｺﾞｼｯｸM-PRO" panose="020F0600000000000000" pitchFamily="50" charset="-128"/>
              </a:rPr>
              <a:t>誤接合事故の事例　</a:t>
            </a:r>
            <a:r>
              <a:rPr lang="ja-JP" altLang="en-US" sz="4000" b="1" u="sng" dirty="0" smtClean="0">
                <a:solidFill>
                  <a:srgbClr val="FF0000"/>
                </a:solidFill>
                <a:latin typeface="HG丸ｺﾞｼｯｸM-PRO" panose="020F0600000000000000" pitchFamily="50" charset="-128"/>
                <a:ea typeface="HG丸ｺﾞｼｯｸM-PRO" panose="020F0600000000000000" pitchFamily="50" charset="-128"/>
              </a:rPr>
              <a:t>＜改善後＞</a:t>
            </a:r>
            <a:endParaRPr lang="ja-JP" altLang="en-US" sz="4000" b="1" u="sng" dirty="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100000"/>
              </a:lnSpc>
              <a:buFont typeface="Arial" panose="020B0604020202020204" pitchFamily="34" charset="0"/>
              <a:buNone/>
            </a:pPr>
            <a:endParaRPr lang="ja-JP" altLang="en-US" sz="4000" b="1"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AD7B084D-B2B7-4EAE-85B7-BEBF28D69A3D}" type="slidenum">
              <a:rPr lang="ja-JP" altLang="en-US" smtClean="0"/>
              <a:pPr>
                <a:defRPr/>
              </a:pPr>
              <a:t>48</a:t>
            </a:fld>
            <a:endParaRPr lang="ja-JP" altLang="en-US" dirty="0"/>
          </a:p>
        </p:txBody>
      </p:sp>
      <p:graphicFrame>
        <p:nvGraphicFramePr>
          <p:cNvPr id="9" name="コンテンツ プレースホルダー 3"/>
          <p:cNvGraphicFramePr>
            <a:graphicFrameLocks noChangeAspect="1"/>
          </p:cNvGraphicFramePr>
          <p:nvPr>
            <p:extLst>
              <p:ext uri="{D42A27DB-BD31-4B8C-83A1-F6EECF244321}">
                <p14:modId xmlns:p14="http://schemas.microsoft.com/office/powerpoint/2010/main" val="1732702678"/>
              </p:ext>
            </p:extLst>
          </p:nvPr>
        </p:nvGraphicFramePr>
        <p:xfrm>
          <a:off x="2034997" y="1268820"/>
          <a:ext cx="8216900" cy="5452656"/>
        </p:xfrm>
        <a:graphic>
          <a:graphicData uri="http://schemas.openxmlformats.org/presentationml/2006/ole">
            <mc:AlternateContent xmlns:mc="http://schemas.openxmlformats.org/markup-compatibility/2006">
              <mc:Choice xmlns:v="urn:schemas-microsoft-com:vml" Requires="v">
                <p:oleObj spid="_x0000_s1164" name="Acrobat Document" r:id="rId4" imgW="8020012" imgH="5667018" progId="Acrobat.Document.2015">
                  <p:embed/>
                </p:oleObj>
              </mc:Choice>
              <mc:Fallback>
                <p:oleObj name="Acrobat Document" r:id="rId4" imgW="8020012" imgH="5667018" progId="Acrobat.Document.2015">
                  <p:embed/>
                  <p:pic>
                    <p:nvPicPr>
                      <p:cNvPr id="15362" name="コンテンツ プレースホルダー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4997" y="1268820"/>
                        <a:ext cx="8216900" cy="5452656"/>
                      </a:xfrm>
                      <a:prstGeom prst="rect">
                        <a:avLst/>
                      </a:prstGeom>
                      <a:noFill/>
                      <a:ln>
                        <a:noFill/>
                      </a:ln>
                    </p:spPr>
                  </p:pic>
                </p:oleObj>
              </mc:Fallback>
            </mc:AlternateContent>
          </a:graphicData>
        </a:graphic>
      </p:graphicFrame>
      <p:sp>
        <p:nvSpPr>
          <p:cNvPr id="10" name="タイトル 4"/>
          <p:cNvSpPr txBox="1">
            <a:spLocks/>
          </p:cNvSpPr>
          <p:nvPr/>
        </p:nvSpPr>
        <p:spPr bwMode="auto">
          <a:xfrm>
            <a:off x="3954285" y="1784757"/>
            <a:ext cx="4344987" cy="780291"/>
          </a:xfrm>
          <a:prstGeom prst="rect">
            <a:avLst/>
          </a:prstGeom>
          <a:solidFill>
            <a:srgbClr val="FFFF00"/>
          </a:solidFill>
          <a:ln>
            <a:noFill/>
          </a:ln>
          <a:effec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3200" u="sng" kern="0" dirty="0" smtClean="0">
                <a:solidFill>
                  <a:srgbClr val="FF0000"/>
                </a:solidFill>
              </a:rPr>
              <a:t>改善後</a:t>
            </a:r>
            <a:r>
              <a:rPr lang="ja-JP" altLang="en-US" sz="3200" kern="0" dirty="0" smtClean="0">
                <a:solidFill>
                  <a:srgbClr val="000000"/>
                </a:solidFill>
              </a:rPr>
              <a:t>の配管図</a:t>
            </a:r>
            <a:endParaRPr lang="ja-JP" altLang="en-US" sz="3200" kern="0" dirty="0">
              <a:solidFill>
                <a:srgbClr val="000000"/>
              </a:solidFill>
            </a:endParaRPr>
          </a:p>
        </p:txBody>
      </p:sp>
      <p:sp>
        <p:nvSpPr>
          <p:cNvPr id="148483" name="Text Box 6"/>
          <p:cNvSpPr txBox="1">
            <a:spLocks noChangeArrowheads="1"/>
          </p:cNvSpPr>
          <p:nvPr/>
        </p:nvSpPr>
        <p:spPr bwMode="auto">
          <a:xfrm>
            <a:off x="1943100" y="1000125"/>
            <a:ext cx="8496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smtClean="0">
                <a:latin typeface="HG丸ｺﾞｼｯｸM-PRO" panose="020F0600000000000000" pitchFamily="50" charset="-128"/>
                <a:ea typeface="HG丸ｺﾞｼｯｸM-PRO" panose="020F0600000000000000" pitchFamily="50" charset="-128"/>
              </a:rPr>
              <a:t>事故例</a:t>
            </a:r>
            <a:r>
              <a:rPr lang="ja-JP" altLang="en-US" dirty="0">
                <a:latin typeface="HG丸ｺﾞｼｯｸM-PRO" panose="020F0600000000000000" pitchFamily="50" charset="-128"/>
                <a:ea typeface="HG丸ｺﾞｼｯｸM-PRO" panose="020F0600000000000000" pitchFamily="50" charset="-128"/>
              </a:rPr>
              <a:t>２</a:t>
            </a:r>
            <a:r>
              <a:rPr lang="ja-JP" altLang="en-US" dirty="0" smtClean="0">
                <a:latin typeface="HG丸ｺﾞｼｯｸM-PRO" panose="020F0600000000000000" pitchFamily="50" charset="-128"/>
                <a:ea typeface="HG丸ｺﾞｼｯｸM-PRO" panose="020F0600000000000000" pitchFamily="50" charset="-128"/>
              </a:rPr>
              <a:t>：横浜市での事故（誤接続）</a:t>
            </a:r>
            <a:endParaRPr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559711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34342" y="1494544"/>
            <a:ext cx="8809038" cy="1596379"/>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4147" name="Rectangle 3"/>
          <p:cNvSpPr txBox="1">
            <a:spLocks noChangeArrowheads="1"/>
          </p:cNvSpPr>
          <p:nvPr/>
        </p:nvSpPr>
        <p:spPr bwMode="auto">
          <a:xfrm>
            <a:off x="2637589" y="374161"/>
            <a:ext cx="7107990" cy="92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ea typeface="HG丸ｺﾞｼｯｸM-PRO" panose="020F0600000000000000" pitchFamily="50" charset="-128"/>
              </a:rPr>
              <a:t>誤接合に</a:t>
            </a:r>
            <a:r>
              <a:rPr lang="ja-JP" altLang="en-US" sz="4000" b="1" dirty="0">
                <a:ea typeface="HG丸ｺﾞｼｯｸM-PRO" panose="020F0600000000000000" pitchFamily="50" charset="-128"/>
              </a:rPr>
              <a:t>係る事故</a:t>
            </a:r>
            <a:r>
              <a:rPr lang="ja-JP" altLang="en-US" sz="4000" b="1" dirty="0" smtClean="0">
                <a:ea typeface="HG丸ｺﾞｼｯｸM-PRO" panose="020F0600000000000000" pitchFamily="50" charset="-128"/>
              </a:rPr>
              <a:t>防止</a:t>
            </a:r>
            <a:endParaRPr lang="en-US" altLang="ja-JP" sz="4000" b="1" dirty="0">
              <a:ea typeface="HG丸ｺﾞｼｯｸM-PRO" panose="020F0600000000000000" pitchFamily="50" charset="-128"/>
            </a:endParaRPr>
          </a:p>
        </p:txBody>
      </p:sp>
      <p:sp>
        <p:nvSpPr>
          <p:cNvPr id="134148" name="Text Box 3"/>
          <p:cNvSpPr txBox="1">
            <a:spLocks noChangeArrowheads="1"/>
          </p:cNvSpPr>
          <p:nvPr/>
        </p:nvSpPr>
        <p:spPr bwMode="auto">
          <a:xfrm>
            <a:off x="2015331" y="2132995"/>
            <a:ext cx="83518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当該</a:t>
            </a:r>
            <a:r>
              <a:rPr lang="ja-JP" altLang="en-US"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給水装置以外の水管</a:t>
            </a:r>
            <a:r>
              <a:rPr lang="ja-JP" altLang="en-US" dirty="0">
                <a:latin typeface="HG丸ｺﾞｼｯｸM-PRO" panose="020F0600000000000000" pitchFamily="50" charset="-128"/>
                <a:ea typeface="HG丸ｺﾞｼｯｸM-PRO" panose="020F0600000000000000" pitchFamily="50" charset="-128"/>
              </a:rPr>
              <a:t>その他の設備に直接連結されていないこと</a:t>
            </a:r>
          </a:p>
        </p:txBody>
      </p:sp>
      <p:sp>
        <p:nvSpPr>
          <p:cNvPr id="134149" name="正方形/長方形 3"/>
          <p:cNvSpPr>
            <a:spLocks noChangeArrowheads="1"/>
          </p:cNvSpPr>
          <p:nvPr/>
        </p:nvSpPr>
        <p:spPr bwMode="auto">
          <a:xfrm>
            <a:off x="2015331" y="1494544"/>
            <a:ext cx="70786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3200" dirty="0">
                <a:latin typeface="HG丸ｺﾞｼｯｸM-PRO" panose="020F0600000000000000" pitchFamily="50" charset="-128"/>
                <a:ea typeface="HG丸ｺﾞｼｯｸM-PRO" panose="020F0600000000000000" pitchFamily="50" charset="-128"/>
              </a:rPr>
              <a:t>水道法施行令第</a:t>
            </a:r>
            <a:r>
              <a:rPr lang="en-US" altLang="ja-JP" sz="3200" dirty="0">
                <a:latin typeface="HG丸ｺﾞｼｯｸM-PRO" panose="020F0600000000000000" pitchFamily="50" charset="-128"/>
                <a:ea typeface="HG丸ｺﾞｼｯｸM-PRO" panose="020F0600000000000000" pitchFamily="50" charset="-128"/>
              </a:rPr>
              <a:t>6</a:t>
            </a:r>
            <a:r>
              <a:rPr lang="ja-JP" altLang="en-US" sz="3200" dirty="0">
                <a:latin typeface="HG丸ｺﾞｼｯｸM-PRO" panose="020F0600000000000000" pitchFamily="50" charset="-128"/>
                <a:ea typeface="HG丸ｺﾞｼｯｸM-PRO" panose="020F0600000000000000" pitchFamily="50" charset="-128"/>
              </a:rPr>
              <a:t>条第</a:t>
            </a:r>
            <a:r>
              <a:rPr lang="en-US" altLang="ja-JP" sz="3200" dirty="0">
                <a:latin typeface="HG丸ｺﾞｼｯｸM-PRO" panose="020F0600000000000000" pitchFamily="50" charset="-128"/>
                <a:ea typeface="HG丸ｺﾞｼｯｸM-PRO" panose="020F0600000000000000" pitchFamily="50" charset="-128"/>
              </a:rPr>
              <a:t>1</a:t>
            </a:r>
            <a:r>
              <a:rPr lang="ja-JP" altLang="en-US" sz="3200" dirty="0">
                <a:latin typeface="HG丸ｺﾞｼｯｸM-PRO" panose="020F0600000000000000" pitchFamily="50" charset="-128"/>
                <a:ea typeface="HG丸ｺﾞｼｯｸM-PRO" panose="020F0600000000000000" pitchFamily="50" charset="-128"/>
              </a:rPr>
              <a:t>項第</a:t>
            </a:r>
            <a:r>
              <a:rPr lang="en-US" altLang="ja-JP" sz="3200" dirty="0">
                <a:latin typeface="HG丸ｺﾞｼｯｸM-PRO" panose="020F0600000000000000" pitchFamily="50" charset="-128"/>
                <a:ea typeface="HG丸ｺﾞｼｯｸM-PRO" panose="020F0600000000000000" pitchFamily="50" charset="-128"/>
              </a:rPr>
              <a:t>6</a:t>
            </a:r>
            <a:r>
              <a:rPr lang="ja-JP" altLang="en-US" sz="3200" dirty="0">
                <a:latin typeface="HG丸ｺﾞｼｯｸM-PRO" panose="020F0600000000000000" pitchFamily="50" charset="-128"/>
                <a:ea typeface="HG丸ｺﾞｼｯｸM-PRO" panose="020F0600000000000000" pitchFamily="50" charset="-128"/>
              </a:rPr>
              <a:t>号</a:t>
            </a:r>
          </a:p>
        </p:txBody>
      </p:sp>
      <p:sp>
        <p:nvSpPr>
          <p:cNvPr id="134150" name="Text Box 7"/>
          <p:cNvSpPr txBox="1">
            <a:spLocks noChangeArrowheads="1"/>
          </p:cNvSpPr>
          <p:nvPr/>
        </p:nvSpPr>
        <p:spPr bwMode="auto">
          <a:xfrm>
            <a:off x="1677125" y="3331436"/>
            <a:ext cx="9491617"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smtClean="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給水装置以外の水管」とは、</a:t>
            </a: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工業用水道、井戸水、農業用水道、温泉、雨水等の貯留水、薬品関係など上水道以外の配管のほか、上水道の受水槽以下の配管も含まれる</a:t>
            </a:r>
          </a:p>
        </p:txBody>
      </p:sp>
      <p:sp>
        <p:nvSpPr>
          <p:cNvPr id="2" name="スライド番号プレースホルダー 1"/>
          <p:cNvSpPr>
            <a:spLocks noGrp="1"/>
          </p:cNvSpPr>
          <p:nvPr>
            <p:ph type="sldNum" sz="quarter" idx="12"/>
          </p:nvPr>
        </p:nvSpPr>
        <p:spPr/>
        <p:txBody>
          <a:bodyPr/>
          <a:lstStyle/>
          <a:p>
            <a:pPr>
              <a:defRPr/>
            </a:pPr>
            <a:fld id="{6B32D6A2-9E75-45BC-A295-4535B8ED3F83}" type="slidenum">
              <a:rPr lang="ja-JP" altLang="en-US" smtClean="0"/>
              <a:pPr>
                <a:defRPr/>
              </a:pPr>
              <a:t>49</a:t>
            </a:fld>
            <a:endParaRPr lang="ja-JP" altLang="en-US" dirty="0"/>
          </a:p>
        </p:txBody>
      </p:sp>
      <p:sp>
        <p:nvSpPr>
          <p:cNvPr id="9" name="Text Box 6"/>
          <p:cNvSpPr txBox="1">
            <a:spLocks noChangeArrowheads="1"/>
          </p:cNvSpPr>
          <p:nvPr/>
        </p:nvSpPr>
        <p:spPr bwMode="auto">
          <a:xfrm>
            <a:off x="1650999" y="5637938"/>
            <a:ext cx="8975725"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その他水管の埋設状況、管表示テープ（青）確認</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02583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txBox="1">
            <a:spLocks noChangeArrowheads="1"/>
          </p:cNvSpPr>
          <p:nvPr/>
        </p:nvSpPr>
        <p:spPr bwMode="auto">
          <a:xfrm>
            <a:off x="1412206" y="294568"/>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a:t>
            </a:r>
            <a:r>
              <a:rPr lang="ja-JP" altLang="en-US" sz="4000" b="1" dirty="0">
                <a:latin typeface="HG丸ｺﾞｼｯｸM-PRO" panose="020F0600000000000000" pitchFamily="50" charset="-128"/>
                <a:ea typeface="HG丸ｺﾞｼｯｸM-PRO" panose="020F0600000000000000" pitchFamily="50" charset="-128"/>
              </a:rPr>
              <a:t>給水装置事業者の遵守</a:t>
            </a:r>
            <a:r>
              <a:rPr lang="ja-JP" altLang="en-US" sz="4000" b="1" dirty="0" smtClean="0">
                <a:latin typeface="HG丸ｺﾞｼｯｸM-PRO" panose="020F0600000000000000" pitchFamily="50" charset="-128"/>
                <a:ea typeface="HG丸ｺﾞｼｯｸM-PRO" panose="020F0600000000000000" pitchFamily="50" charset="-128"/>
              </a:rPr>
              <a:t>事項①</a:t>
            </a:r>
            <a:endParaRPr lang="ja-JP" altLang="en-US" sz="4000" b="1" dirty="0">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54906" y="1271535"/>
            <a:ext cx="11849100" cy="4648784"/>
            <a:chOff x="381001" y="1198563"/>
            <a:chExt cx="11610974" cy="3738562"/>
          </a:xfrm>
        </p:grpSpPr>
        <p:sp>
          <p:nvSpPr>
            <p:cNvPr id="5" name="正方形/長方形 4"/>
            <p:cNvSpPr/>
            <p:nvPr/>
          </p:nvSpPr>
          <p:spPr>
            <a:xfrm>
              <a:off x="381001" y="1198563"/>
              <a:ext cx="11610974" cy="3738562"/>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204" name="Text Box 6"/>
            <p:cNvSpPr txBox="1">
              <a:spLocks noChangeArrowheads="1"/>
            </p:cNvSpPr>
            <p:nvPr/>
          </p:nvSpPr>
          <p:spPr bwMode="auto">
            <a:xfrm>
              <a:off x="381001" y="1301751"/>
              <a:ext cx="1161097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給水装置工事主任技術者の配置</a:t>
              </a:r>
              <a:r>
                <a:rPr lang="ja-JP" altLang="en-US" sz="2000" dirty="0">
                  <a:latin typeface="HG丸ｺﾞｼｯｸM-PRO" panose="020F0600000000000000" pitchFamily="50" charset="-128"/>
                  <a:ea typeface="HG丸ｺﾞｼｯｸM-PRO" panose="020F0600000000000000" pitchFamily="50" charset="-128"/>
                </a:rPr>
                <a:t>（事業所ごと）</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（水道法第</a:t>
              </a:r>
              <a:r>
                <a:rPr lang="en-US" altLang="ja-JP" sz="2400" dirty="0">
                  <a:latin typeface="HG丸ｺﾞｼｯｸM-PRO" panose="020F0600000000000000" pitchFamily="50" charset="-128"/>
                  <a:ea typeface="HG丸ｺﾞｼｯｸM-PRO" panose="020F0600000000000000" pitchFamily="50" charset="-128"/>
                </a:rPr>
                <a:t>25</a:t>
              </a:r>
              <a:r>
                <a:rPr lang="ja-JP" altLang="en-US" sz="2400" dirty="0">
                  <a:latin typeface="HG丸ｺﾞｼｯｸM-PRO" panose="020F0600000000000000" pitchFamily="50" charset="-128"/>
                  <a:ea typeface="HG丸ｺﾞｼｯｸM-PRO" panose="020F0600000000000000" pitchFamily="50" charset="-128"/>
                </a:rPr>
                <a:t>条の</a:t>
              </a:r>
              <a:r>
                <a:rPr lang="en-US" altLang="ja-JP" sz="2400" dirty="0">
                  <a:latin typeface="HG丸ｺﾞｼｯｸM-PRO" panose="020F0600000000000000" pitchFamily="50" charset="-128"/>
                  <a:ea typeface="HG丸ｺﾞｼｯｸM-PRO" panose="020F0600000000000000" pitchFamily="50" charset="-128"/>
                </a:rPr>
                <a:t>3</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水道事業者への届出</a:t>
              </a:r>
              <a:r>
                <a:rPr lang="ja-JP" altLang="en-US" sz="1900" dirty="0">
                  <a:latin typeface="HG丸ｺﾞｼｯｸM-PRO" panose="020F0600000000000000" pitchFamily="50" charset="-128"/>
                  <a:ea typeface="HG丸ｺﾞｼｯｸM-PRO" panose="020F0600000000000000" pitchFamily="50" charset="-128"/>
                </a:rPr>
                <a:t>（主任技術者の選任、解任、指定</a:t>
              </a:r>
              <a:r>
                <a:rPr lang="ja-JP" altLang="en-US" sz="1900" dirty="0" smtClean="0">
                  <a:latin typeface="HG丸ｺﾞｼｯｸM-PRO" panose="020F0600000000000000" pitchFamily="50" charset="-128"/>
                  <a:ea typeface="HG丸ｺﾞｼｯｸM-PRO" panose="020F0600000000000000" pitchFamily="50" charset="-128"/>
                </a:rPr>
                <a:t>事項の</a:t>
              </a:r>
              <a:r>
                <a:rPr lang="ja-JP" altLang="en-US" sz="1900" dirty="0">
                  <a:latin typeface="HG丸ｺﾞｼｯｸM-PRO" panose="020F0600000000000000" pitchFamily="50" charset="-128"/>
                  <a:ea typeface="HG丸ｺﾞｼｯｸM-PRO" panose="020F0600000000000000" pitchFamily="50" charset="-128"/>
                </a:rPr>
                <a:t>変更</a:t>
              </a:r>
              <a:r>
                <a:rPr lang="ja-JP" altLang="en-US" sz="1900" dirty="0" smtClean="0">
                  <a:latin typeface="HG丸ｺﾞｼｯｸM-PRO" panose="020F0600000000000000" pitchFamily="50" charset="-128"/>
                  <a:ea typeface="HG丸ｺﾞｼｯｸM-PRO" panose="020F0600000000000000" pitchFamily="50" charset="-128"/>
                </a:rPr>
                <a:t>、事業</a:t>
              </a:r>
              <a:r>
                <a:rPr lang="ja-JP" altLang="en-US" sz="1900" dirty="0">
                  <a:latin typeface="HG丸ｺﾞｼｯｸM-PRO" panose="020F0600000000000000" pitchFamily="50" charset="-128"/>
                  <a:ea typeface="HG丸ｺﾞｼｯｸM-PRO" panose="020F0600000000000000" pitchFamily="50" charset="-128"/>
                </a:rPr>
                <a:t>を廃止</a:t>
              </a:r>
              <a:r>
                <a:rPr lang="ja-JP" altLang="en-US" sz="1900" dirty="0" smtClean="0">
                  <a:latin typeface="HG丸ｺﾞｼｯｸM-PRO" panose="020F0600000000000000" pitchFamily="50" charset="-128"/>
                  <a:ea typeface="HG丸ｺﾞｼｯｸM-PRO" panose="020F0600000000000000" pitchFamily="50" charset="-128"/>
                </a:rPr>
                <a:t>、休止、</a:t>
              </a:r>
              <a:r>
                <a:rPr lang="ja-JP" altLang="en-US" sz="1900" dirty="0">
                  <a:latin typeface="HG丸ｺﾞｼｯｸM-PRO" panose="020F0600000000000000" pitchFamily="50" charset="-128"/>
                  <a:ea typeface="HG丸ｺﾞｼｯｸM-PRO" panose="020F0600000000000000" pitchFamily="50" charset="-128"/>
                </a:rPr>
                <a:t>再開）</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（水道法第</a:t>
              </a:r>
              <a:r>
                <a:rPr lang="en-US" altLang="ja-JP" sz="2400" dirty="0">
                  <a:latin typeface="HG丸ｺﾞｼｯｸM-PRO" panose="020F0600000000000000" pitchFamily="50" charset="-128"/>
                  <a:ea typeface="HG丸ｺﾞｼｯｸM-PRO" panose="020F0600000000000000" pitchFamily="50" charset="-128"/>
                </a:rPr>
                <a:t>25</a:t>
              </a:r>
              <a:r>
                <a:rPr lang="ja-JP" altLang="en-US" sz="2400" dirty="0">
                  <a:latin typeface="HG丸ｺﾞｼｯｸM-PRO" panose="020F0600000000000000" pitchFamily="50" charset="-128"/>
                  <a:ea typeface="HG丸ｺﾞｼｯｸM-PRO" panose="020F0600000000000000" pitchFamily="50" charset="-128"/>
                </a:rPr>
                <a:t>条の</a:t>
              </a:r>
              <a:r>
                <a:rPr lang="en-US" altLang="ja-JP" sz="2400" dirty="0" smtClean="0">
                  <a:latin typeface="HG丸ｺﾞｼｯｸM-PRO" panose="020F0600000000000000" pitchFamily="50" charset="-128"/>
                  <a:ea typeface="HG丸ｺﾞｼｯｸM-PRO" panose="020F0600000000000000" pitchFamily="50" charset="-128"/>
                </a:rPr>
                <a:t>4</a:t>
              </a:r>
              <a:r>
                <a:rPr lang="ja-JP" altLang="en-US" sz="2400" dirty="0" smtClean="0">
                  <a:latin typeface="HG丸ｺﾞｼｯｸM-PRO" panose="020F0600000000000000" pitchFamily="50" charset="-128"/>
                  <a:ea typeface="HG丸ｺﾞｼｯｸM-PRO" panose="020F0600000000000000" pitchFamily="50" charset="-128"/>
                </a:rPr>
                <a:t>及び水道法</a:t>
              </a:r>
              <a:r>
                <a:rPr lang="ja-JP" altLang="en-US" sz="2400" dirty="0">
                  <a:latin typeface="HG丸ｺﾞｼｯｸM-PRO" panose="020F0600000000000000" pitchFamily="50" charset="-128"/>
                  <a:ea typeface="HG丸ｺﾞｼｯｸM-PRO" panose="020F0600000000000000" pitchFamily="50" charset="-128"/>
                </a:rPr>
                <a:t>第</a:t>
              </a:r>
              <a:r>
                <a:rPr lang="en-US" altLang="ja-JP" sz="2400" dirty="0">
                  <a:latin typeface="HG丸ｺﾞｼｯｸM-PRO" panose="020F0600000000000000" pitchFamily="50" charset="-128"/>
                  <a:ea typeface="HG丸ｺﾞｼｯｸM-PRO" panose="020F0600000000000000" pitchFamily="50" charset="-128"/>
                </a:rPr>
                <a:t>25</a:t>
              </a:r>
              <a:r>
                <a:rPr lang="ja-JP" altLang="en-US" sz="2400" dirty="0">
                  <a:latin typeface="HG丸ｺﾞｼｯｸM-PRO" panose="020F0600000000000000" pitchFamily="50" charset="-128"/>
                  <a:ea typeface="HG丸ｺﾞｼｯｸM-PRO" panose="020F0600000000000000" pitchFamily="50" charset="-128"/>
                </a:rPr>
                <a:t>条の</a:t>
              </a:r>
              <a:r>
                <a:rPr lang="en-US" altLang="ja-JP" sz="2400" dirty="0">
                  <a:latin typeface="HG丸ｺﾞｼｯｸM-PRO" panose="020F0600000000000000" pitchFamily="50" charset="-128"/>
                  <a:ea typeface="HG丸ｺﾞｼｯｸM-PRO" panose="020F0600000000000000" pitchFamily="50" charset="-128"/>
                </a:rPr>
                <a:t>7 </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u="sng" dirty="0">
                  <a:solidFill>
                    <a:srgbClr val="0000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事業運営の基準</a:t>
              </a:r>
              <a:r>
                <a:rPr lang="ja-JP" altLang="en-US" sz="2400" u="sng" dirty="0">
                  <a:latin typeface="HG丸ｺﾞｼｯｸM-PRO" panose="020F0600000000000000" pitchFamily="50" charset="-128"/>
                  <a:ea typeface="HG丸ｺﾞｼｯｸM-PRO" panose="020F0600000000000000" pitchFamily="50" charset="-128"/>
                </a:rPr>
                <a:t>に従い</a:t>
              </a:r>
              <a:r>
                <a:rPr lang="ja-JP" altLang="en-US" sz="2400"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適正な給水装置工事の運営に努める</a:t>
              </a:r>
              <a:r>
                <a:rPr lang="en-US" altLang="ja-JP" sz="2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r>
              <a:br>
                <a:rPr lang="en-US" altLang="ja-JP" sz="2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（水道法</a:t>
              </a:r>
              <a:r>
                <a:rPr lang="en-US" altLang="ja-JP" sz="2400" dirty="0">
                  <a:latin typeface="HG丸ｺﾞｼｯｸM-PRO" panose="020F0600000000000000" pitchFamily="50" charset="-128"/>
                  <a:ea typeface="HG丸ｺﾞｼｯｸM-PRO" panose="020F0600000000000000" pitchFamily="50" charset="-128"/>
                </a:rPr>
                <a:t>25</a:t>
              </a:r>
              <a:r>
                <a:rPr lang="ja-JP" altLang="en-US" sz="2400" dirty="0">
                  <a:latin typeface="HG丸ｺﾞｼｯｸM-PRO" panose="020F0600000000000000" pitchFamily="50" charset="-128"/>
                  <a:ea typeface="HG丸ｺﾞｼｯｸM-PRO" panose="020F0600000000000000" pitchFamily="50" charset="-128"/>
                </a:rPr>
                <a:t>条の</a:t>
              </a:r>
              <a:r>
                <a:rPr lang="en-US" altLang="ja-JP" sz="2400" dirty="0">
                  <a:latin typeface="HG丸ｺﾞｼｯｸM-PRO" panose="020F0600000000000000" pitchFamily="50" charset="-128"/>
                  <a:ea typeface="HG丸ｺﾞｼｯｸM-PRO" panose="020F0600000000000000" pitchFamily="50" charset="-128"/>
                </a:rPr>
                <a:t>8</a:t>
              </a:r>
              <a:r>
                <a:rPr lang="ja-JP" altLang="en-US" sz="2400" dirty="0">
                  <a:latin typeface="HG丸ｺﾞｼｯｸM-PRO" panose="020F0600000000000000" pitchFamily="50" charset="-128"/>
                  <a:ea typeface="HG丸ｺﾞｼｯｸM-PRO" panose="020F0600000000000000" pitchFamily="50" charset="-128"/>
                </a:rPr>
                <a:t>及び同法施行規則</a:t>
              </a:r>
              <a:r>
                <a:rPr lang="en-US" altLang="ja-JP" sz="2400" dirty="0">
                  <a:latin typeface="HG丸ｺﾞｼｯｸM-PRO" panose="020F0600000000000000" pitchFamily="50" charset="-128"/>
                  <a:ea typeface="HG丸ｺﾞｼｯｸM-PRO" panose="020F0600000000000000" pitchFamily="50" charset="-128"/>
                </a:rPr>
                <a:t>36</a:t>
              </a:r>
              <a:r>
                <a:rPr lang="ja-JP" altLang="en-US" sz="2400" dirty="0">
                  <a:latin typeface="HG丸ｺﾞｼｯｸM-PRO" panose="020F0600000000000000" pitchFamily="50" charset="-128"/>
                  <a:ea typeface="HG丸ｺﾞｼｯｸM-PRO" panose="020F0600000000000000" pitchFamily="50" charset="-128"/>
                </a:rPr>
                <a:t>条）</a:t>
              </a:r>
              <a:endParaRPr lang="en-US" altLang="ja-JP" sz="2400" dirty="0">
                <a:latin typeface="HG丸ｺﾞｼｯｸM-PRO" panose="020F0600000000000000" pitchFamily="50" charset="-128"/>
                <a:ea typeface="HG丸ｺﾞｼｯｸM-PRO" panose="020F0600000000000000" pitchFamily="50" charset="-128"/>
              </a:endParaRPr>
            </a:p>
          </p:txBody>
        </p:sp>
      </p:grpSp>
      <p:sp>
        <p:nvSpPr>
          <p:cNvPr id="51205" name="Text Box 6"/>
          <p:cNvSpPr txBox="1">
            <a:spLocks noChangeArrowheads="1"/>
          </p:cNvSpPr>
          <p:nvPr/>
        </p:nvSpPr>
        <p:spPr bwMode="auto">
          <a:xfrm>
            <a:off x="333625" y="4565293"/>
            <a:ext cx="114916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50000"/>
              </a:spcBef>
              <a:buFontTx/>
              <a:buNone/>
            </a:pP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上記</a:t>
            </a:r>
            <a:r>
              <a:rPr lang="ja-JP" altLang="en-US" sz="2400" dirty="0">
                <a:latin typeface="HG丸ｺﾞｼｯｸM-PRO" panose="020F0600000000000000" pitchFamily="50" charset="-128"/>
                <a:ea typeface="HG丸ｺﾞｼｯｸM-PRO" panose="020F0600000000000000" pitchFamily="50" charset="-128"/>
              </a:rPr>
              <a:t>法令等に違反した場合、水道事業者は</a:t>
            </a:r>
            <a:r>
              <a:rPr lang="ja-JP" altLang="en-US" sz="2400" dirty="0" smtClean="0">
                <a:latin typeface="HG丸ｺﾞｼｯｸM-PRO" panose="020F0600000000000000" pitchFamily="50" charset="-128"/>
                <a:ea typeface="HG丸ｺﾞｼｯｸM-PRO" panose="020F0600000000000000" pitchFamily="50" charset="-128"/>
              </a:rPr>
              <a:t>指定給水装置工事事業者（以下、「指定事業者」という）の指定</a:t>
            </a:r>
            <a:r>
              <a:rPr lang="ja-JP" altLang="en-US" sz="2400" dirty="0">
                <a:latin typeface="HG丸ｺﾞｼｯｸM-PRO" panose="020F0600000000000000" pitchFamily="50" charset="-128"/>
                <a:ea typeface="HG丸ｺﾞｼｯｸM-PRO" panose="020F0600000000000000" pitchFamily="50" charset="-128"/>
              </a:rPr>
              <a:t>の取消</a:t>
            </a:r>
            <a:r>
              <a:rPr lang="ja-JP" altLang="en-US" sz="2400" dirty="0" smtClean="0">
                <a:latin typeface="HG丸ｺﾞｼｯｸM-PRO" panose="020F0600000000000000" pitchFamily="50" charset="-128"/>
                <a:ea typeface="HG丸ｺﾞｼｯｸM-PRO" panose="020F0600000000000000" pitchFamily="50" charset="-128"/>
              </a:rPr>
              <a:t>をする</a:t>
            </a:r>
            <a:r>
              <a:rPr lang="ja-JP" altLang="en-US" sz="2400" dirty="0">
                <a:latin typeface="HG丸ｺﾞｼｯｸM-PRO" panose="020F0600000000000000" pitchFamily="50" charset="-128"/>
                <a:ea typeface="HG丸ｺﾞｼｯｸM-PRO" panose="020F0600000000000000" pitchFamily="50" charset="-128"/>
              </a:rPr>
              <a:t>ことができる（水道法第</a:t>
            </a:r>
            <a:r>
              <a:rPr lang="en-US" altLang="ja-JP" sz="2400" dirty="0">
                <a:latin typeface="HG丸ｺﾞｼｯｸM-PRO" panose="020F0600000000000000" pitchFamily="50" charset="-128"/>
                <a:ea typeface="HG丸ｺﾞｼｯｸM-PRO" panose="020F0600000000000000" pitchFamily="50" charset="-128"/>
              </a:rPr>
              <a:t>25</a:t>
            </a:r>
            <a:r>
              <a:rPr lang="ja-JP" altLang="en-US" sz="2400" dirty="0">
                <a:latin typeface="HG丸ｺﾞｼｯｸM-PRO" panose="020F0600000000000000" pitchFamily="50" charset="-128"/>
                <a:ea typeface="HG丸ｺﾞｼｯｸM-PRO" panose="020F0600000000000000" pitchFamily="50" charset="-128"/>
              </a:rPr>
              <a:t>条の</a:t>
            </a:r>
            <a:r>
              <a:rPr lang="en-US" altLang="ja-JP" sz="2400" dirty="0">
                <a:latin typeface="HG丸ｺﾞｼｯｸM-PRO" panose="020F0600000000000000" pitchFamily="50" charset="-128"/>
                <a:ea typeface="HG丸ｺﾞｼｯｸM-PRO" panose="020F0600000000000000" pitchFamily="50" charset="-128"/>
              </a:rPr>
              <a:t>11</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EDB7BE7A-A2B1-4089-9815-659036C5443E}" type="slidenum">
              <a:rPr lang="ja-JP" altLang="en-US" smtClean="0"/>
              <a:pPr>
                <a:defRPr/>
              </a:pPr>
              <a:t>5</a:t>
            </a:fld>
            <a:endParaRPr lang="ja-JP" altLang="en-US" dirty="0"/>
          </a:p>
        </p:txBody>
      </p:sp>
    </p:spTree>
    <p:extLst>
      <p:ext uri="{BB962C8B-B14F-4D97-AF65-F5344CB8AC3E}">
        <p14:creationId xmlns:p14="http://schemas.microsoft.com/office/powerpoint/2010/main" val="41014852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14C2C35D-661D-4CCD-A630-DE4217CE3106}" type="slidenum">
              <a:rPr lang="ja-JP" altLang="en-US" smtClean="0"/>
              <a:pPr>
                <a:defRPr/>
              </a:pPr>
              <a:t>50</a:t>
            </a:fld>
            <a:endParaRPr lang="ja-JP" altLang="en-US" dirty="0"/>
          </a:p>
        </p:txBody>
      </p:sp>
      <p:grpSp>
        <p:nvGrpSpPr>
          <p:cNvPr id="3" name="グループ化 2"/>
          <p:cNvGrpSpPr/>
          <p:nvPr/>
        </p:nvGrpSpPr>
        <p:grpSpPr>
          <a:xfrm>
            <a:off x="80671" y="865756"/>
            <a:ext cx="12111329" cy="5225185"/>
            <a:chOff x="97689" y="1322956"/>
            <a:chExt cx="12111329" cy="5225185"/>
          </a:xfrm>
        </p:grpSpPr>
        <p:grpSp>
          <p:nvGrpSpPr>
            <p:cNvPr id="136196" name="Group 17"/>
            <p:cNvGrpSpPr>
              <a:grpSpLocks/>
            </p:cNvGrpSpPr>
            <p:nvPr/>
          </p:nvGrpSpPr>
          <p:grpSpPr bwMode="auto">
            <a:xfrm>
              <a:off x="1384598" y="1952468"/>
              <a:ext cx="8413750" cy="3887787"/>
              <a:chOff x="106" y="1116"/>
              <a:chExt cx="5300" cy="2449"/>
            </a:xfrm>
          </p:grpSpPr>
          <p:grpSp>
            <p:nvGrpSpPr>
              <p:cNvPr id="136201" name="Group 9"/>
              <p:cNvGrpSpPr>
                <a:grpSpLocks/>
              </p:cNvGrpSpPr>
              <p:nvPr/>
            </p:nvGrpSpPr>
            <p:grpSpPr bwMode="auto">
              <a:xfrm>
                <a:off x="612" y="1425"/>
                <a:ext cx="4445" cy="2140"/>
                <a:chOff x="930" y="1945"/>
                <a:chExt cx="3039" cy="1264"/>
              </a:xfrm>
            </p:grpSpPr>
            <p:pic>
              <p:nvPicPr>
                <p:cNvPr id="136207" name="Picture 6"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 y="2037"/>
                  <a:ext cx="2312" cy="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8" name="Picture 7" descr="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2434"/>
                  <a:ext cx="827"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9" name="Oval 8"/>
                <p:cNvSpPr>
                  <a:spLocks noChangeArrowheads="1"/>
                </p:cNvSpPr>
                <p:nvPr/>
              </p:nvSpPr>
              <p:spPr bwMode="auto">
                <a:xfrm>
                  <a:off x="1566" y="1945"/>
                  <a:ext cx="1362" cy="655"/>
                </a:xfrm>
                <a:prstGeom prst="ellipse">
                  <a:avLst/>
                </a:prstGeom>
                <a:noFill/>
                <a:ln w="1905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HG丸ｺﾞｼｯｸM-PRO" panose="020F0600000000000000" pitchFamily="50" charset="-128"/>
                    <a:ea typeface="HG丸ｺﾞｼｯｸM-PRO" panose="020F0600000000000000" pitchFamily="50" charset="-128"/>
                  </a:endParaRPr>
                </a:p>
              </p:txBody>
            </p:sp>
          </p:grpSp>
          <p:pic>
            <p:nvPicPr>
              <p:cNvPr id="136202" name="Picture 10" descr="測定器１"/>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4" y="1619"/>
                <a:ext cx="524"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3" name="Picture 11" descr="7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 y="1582"/>
                <a:ext cx="86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2" name="Rectangle 14"/>
              <p:cNvSpPr>
                <a:spLocks noChangeArrowheads="1"/>
              </p:cNvSpPr>
              <p:nvPr/>
            </p:nvSpPr>
            <p:spPr bwMode="auto">
              <a:xfrm>
                <a:off x="106" y="2060"/>
                <a:ext cx="1634" cy="252"/>
              </a:xfrm>
              <a:prstGeom prst="rect">
                <a:avLst/>
              </a:prstGeom>
              <a:noFill/>
              <a:ln w="9525" algn="ctr">
                <a:noFill/>
                <a:miter lim="800000"/>
                <a:headEnd/>
                <a:tailEnd/>
              </a:ln>
              <a:effectLst/>
            </p:spPr>
            <p:txBody>
              <a:bodyPr wrap="none" anchor="ctr">
                <a:spAutoFit/>
              </a:bodyPr>
              <a:lstStyle/>
              <a:p>
                <a:pPr>
                  <a:defRPr/>
                </a:pP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①（</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分岐せん孔後）</a:t>
                </a:r>
                <a:r>
                  <a:rPr lang="ja-JP" altLang="en-US" sz="2000" b="1" dirty="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 </a:t>
                </a:r>
              </a:p>
            </p:txBody>
          </p:sp>
          <p:sp>
            <p:nvSpPr>
              <p:cNvPr id="1863" name="Rectangle 15"/>
              <p:cNvSpPr>
                <a:spLocks noChangeArrowheads="1"/>
              </p:cNvSpPr>
              <p:nvPr/>
            </p:nvSpPr>
            <p:spPr bwMode="auto">
              <a:xfrm>
                <a:off x="1568" y="1116"/>
                <a:ext cx="2109" cy="252"/>
              </a:xfrm>
              <a:prstGeom prst="rect">
                <a:avLst/>
              </a:prstGeom>
              <a:noFill/>
              <a:ln w="9525" algn="ctr">
                <a:noFill/>
                <a:miter lim="800000"/>
                <a:headEnd/>
                <a:tailEnd/>
              </a:ln>
              <a:effectLst/>
            </p:spPr>
            <p:txBody>
              <a:bodyPr wrap="none" anchor="ctr">
                <a:spAutoFit/>
              </a:bodyPr>
              <a:lstStyle/>
              <a:p>
                <a:pPr>
                  <a:defRPr/>
                </a:pPr>
                <a:r>
                  <a:rPr lang="ja-JP" altLang="en-US" sz="2000" dirty="0">
                    <a:latin typeface="HG丸ｺﾞｼｯｸM-PRO" panose="020F0600000000000000" pitchFamily="50" charset="-128"/>
                    <a:ea typeface="HG丸ｺﾞｼｯｸM-PRO" panose="020F0600000000000000" pitchFamily="50" charset="-128"/>
                  </a:rPr>
                  <a:t>（残留塩素濃度の測定）　</a:t>
                </a:r>
                <a:r>
                  <a:rPr lang="ja-JP" altLang="en-US" sz="2000" dirty="0">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 </a:t>
                </a:r>
              </a:p>
            </p:txBody>
          </p:sp>
          <p:sp>
            <p:nvSpPr>
              <p:cNvPr id="1864" name="Rectangle 16"/>
              <p:cNvSpPr>
                <a:spLocks noChangeArrowheads="1"/>
              </p:cNvSpPr>
              <p:nvPr/>
            </p:nvSpPr>
            <p:spPr bwMode="auto">
              <a:xfrm>
                <a:off x="3899" y="1378"/>
                <a:ext cx="1507" cy="252"/>
              </a:xfrm>
              <a:prstGeom prst="rect">
                <a:avLst/>
              </a:prstGeom>
              <a:noFill/>
              <a:ln w="9525" algn="ctr">
                <a:noFill/>
                <a:miter lim="800000"/>
                <a:headEnd/>
                <a:tailEnd/>
              </a:ln>
              <a:effectLst/>
            </p:spPr>
            <p:txBody>
              <a:bodyPr wrap="square" anchor="ctr">
                <a:spAutoFit/>
              </a:bodyPr>
              <a:lstStyle/>
              <a:p>
                <a:pPr>
                  <a:defRPr/>
                </a:pP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②（</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工事完了後）</a:t>
                </a:r>
                <a:r>
                  <a:rPr lang="ja-JP" altLang="en-US" sz="2000" b="1" dirty="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 </a:t>
                </a:r>
              </a:p>
            </p:txBody>
          </p:sp>
        </p:grpSp>
        <p:sp>
          <p:nvSpPr>
            <p:cNvPr id="136198" name="Text Box 6"/>
            <p:cNvSpPr txBox="1">
              <a:spLocks noChangeArrowheads="1"/>
            </p:cNvSpPr>
            <p:nvPr/>
          </p:nvSpPr>
          <p:spPr bwMode="auto">
            <a:xfrm>
              <a:off x="1572623" y="1322956"/>
              <a:ext cx="91614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残留塩素濃度の確認</a:t>
              </a:r>
              <a:r>
                <a:rPr lang="ja-JP" altLang="en-US" sz="2400" dirty="0">
                  <a:latin typeface="HG丸ｺﾞｼｯｸM-PRO" panose="020F0600000000000000" pitchFamily="50" charset="-128"/>
                  <a:ea typeface="HG丸ｺﾞｼｯｸM-PRO" panose="020F0600000000000000" pitchFamily="50" charset="-128"/>
                </a:rPr>
                <a:t>（適宜、臭気・色・濁り等も確認）</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136195" name="Rectangle 13"/>
            <p:cNvSpPr>
              <a:spLocks noChangeArrowheads="1"/>
            </p:cNvSpPr>
            <p:nvPr/>
          </p:nvSpPr>
          <p:spPr bwMode="auto">
            <a:xfrm>
              <a:off x="97689" y="5840255"/>
              <a:ext cx="121113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indent="223838">
                <a:lnSpc>
                  <a:spcPct val="90000"/>
                </a:lnSpc>
                <a:spcBef>
                  <a:spcPts val="1000"/>
                </a:spcBef>
                <a:buFont typeface="Arial" panose="020B0604020202020204" pitchFamily="34" charset="0"/>
                <a:buChar char="•"/>
                <a:tabLst>
                  <a:tab pos="1093788" algn="l"/>
                </a:tabLst>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tabLst>
                  <a:tab pos="1093788" algn="l"/>
                </a:tabLst>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tabLst>
                  <a:tab pos="1093788" algn="l"/>
                </a:tabLst>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tabLst>
                  <a:tab pos="1093788" algn="l"/>
                </a:tabLst>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tabLst>
                  <a:tab pos="1093788" algn="l"/>
                </a:tabLst>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093788" algn="l"/>
                </a:tabLs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093788" algn="l"/>
                </a:tabLs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093788" algn="l"/>
                </a:tabLs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093788" algn="l"/>
                </a:tabLs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残留塩素濃度の測定は</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、分岐せん孔工事</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の際には</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分岐部、工事完了後</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は末端給水栓において行い</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水道</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水であることを確認する</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9383761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1285" y="1264597"/>
            <a:ext cx="11648805" cy="1173988"/>
          </a:xfrm>
        </p:spPr>
        <p:txBody>
          <a:bodyPr>
            <a:normAutofit/>
          </a:bodyPr>
          <a:lstStyle/>
          <a:p>
            <a:r>
              <a:rPr kumimoji="1" lang="ja-JP" altLang="en-US" dirty="0" smtClean="0"/>
              <a:t>まとめ</a:t>
            </a:r>
            <a:endParaRPr kumimoji="1" lang="ja-JP" altLang="en-US" dirty="0"/>
          </a:p>
        </p:txBody>
      </p:sp>
      <p:pic>
        <p:nvPicPr>
          <p:cNvPr id="3" name="Picture 2"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157" y="3331029"/>
            <a:ext cx="1964902" cy="22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8347165" y="5734595"/>
            <a:ext cx="3593471" cy="4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70000"/>
              </a:lnSpc>
              <a:spcBef>
                <a:spcPct val="50000"/>
              </a:spcBef>
              <a:buFontTx/>
              <a:buNone/>
            </a:pPr>
            <a:r>
              <a:rPr lang="ja-JP" altLang="en-US" sz="1200" dirty="0">
                <a:latin typeface="Arial" charset="0"/>
              </a:rPr>
              <a:t>横浜市水道局キャラクター</a:t>
            </a:r>
          </a:p>
          <a:p>
            <a:pPr algn="ctr" eaLnBrk="1" hangingPunct="1">
              <a:lnSpc>
                <a:spcPct val="70000"/>
              </a:lnSpc>
              <a:spcBef>
                <a:spcPct val="50000"/>
              </a:spcBef>
              <a:buFontTx/>
              <a:buNone/>
            </a:pPr>
            <a:r>
              <a:rPr lang="ja-JP" altLang="en-US" sz="1200" dirty="0">
                <a:latin typeface="Arial" charset="0"/>
              </a:rPr>
              <a:t>はまピョン</a:t>
            </a:r>
          </a:p>
        </p:txBody>
      </p:sp>
      <p:sp>
        <p:nvSpPr>
          <p:cNvPr id="5" name="スライド番号プレースホルダー 1"/>
          <p:cNvSpPr>
            <a:spLocks noGrp="1"/>
          </p:cNvSpPr>
          <p:nvPr>
            <p:ph type="sldNum" sz="quarter" idx="12"/>
          </p:nvPr>
        </p:nvSpPr>
        <p:spPr>
          <a:xfrm>
            <a:off x="8610600" y="6356350"/>
            <a:ext cx="2743200" cy="365125"/>
          </a:xfrm>
        </p:spPr>
        <p:txBody>
          <a:bodyPr/>
          <a:lstStyle/>
          <a:p>
            <a:pPr>
              <a:defRPr/>
            </a:pPr>
            <a:fld id="{D8FD74C2-122B-4271-8B21-3AC7F633E4C2}" type="slidenum">
              <a:rPr lang="ja-JP" altLang="en-US" smtClean="0"/>
              <a:pPr>
                <a:defRPr/>
              </a:pPr>
              <a:t>51</a:t>
            </a:fld>
            <a:endParaRPr lang="ja-JP" altLang="en-US" dirty="0"/>
          </a:p>
        </p:txBody>
      </p:sp>
    </p:spTree>
    <p:extLst>
      <p:ext uri="{BB962C8B-B14F-4D97-AF65-F5344CB8AC3E}">
        <p14:creationId xmlns:p14="http://schemas.microsoft.com/office/powerpoint/2010/main" val="42861032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9" name="Oval 12"/>
          <p:cNvSpPr>
            <a:spLocks noChangeArrowheads="1"/>
          </p:cNvSpPr>
          <p:nvPr/>
        </p:nvSpPr>
        <p:spPr bwMode="auto">
          <a:xfrm>
            <a:off x="4433433" y="2168525"/>
            <a:ext cx="6522448" cy="3194050"/>
          </a:xfrm>
          <a:prstGeom prst="ellipse">
            <a:avLst/>
          </a:prstGeom>
          <a:solidFill>
            <a:srgbClr val="FFFF00"/>
          </a:solidFill>
          <a:ln w="38100" algn="ctr">
            <a:solidFill>
              <a:srgbClr val="FF0000"/>
            </a:solidFill>
            <a:round/>
            <a:headEnd/>
            <a:tailEnd/>
          </a:ln>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endParaRPr lang="ja-JP" altLang="ja-JP" sz="1800">
              <a:solidFill>
                <a:srgbClr val="FFCC00"/>
              </a:solidFill>
              <a:latin typeface="Tahoma" panose="020B0604030504040204" pitchFamily="34" charset="0"/>
              <a:ea typeface="HGP創英角ﾎﾟｯﾌﾟ体" panose="040B0A00000000000000" pitchFamily="50" charset="-128"/>
            </a:endParaRPr>
          </a:p>
        </p:txBody>
      </p:sp>
      <p:sp>
        <p:nvSpPr>
          <p:cNvPr id="101378" name="Rectangle 2"/>
          <p:cNvSpPr>
            <a:spLocks noGrp="1" noChangeArrowheads="1"/>
          </p:cNvSpPr>
          <p:nvPr>
            <p:ph type="title"/>
          </p:nvPr>
        </p:nvSpPr>
        <p:spPr>
          <a:xfrm>
            <a:off x="1899783" y="675596"/>
            <a:ext cx="8229600" cy="630238"/>
          </a:xfrm>
        </p:spPr>
        <p:txBody>
          <a:bodyPr rtlCol="0">
            <a:normAutofit/>
          </a:bodyPr>
          <a:lstStyle/>
          <a:p>
            <a:pPr>
              <a:defRPr/>
            </a:pPr>
            <a:r>
              <a:rPr lang="ja-JP" altLang="en-US" sz="2800" b="1" dirty="0">
                <a:solidFill>
                  <a:srgbClr val="0000CC"/>
                </a:solidFill>
                <a:effectLst>
                  <a:outerShdw blurRad="38100" dist="38100" dir="2700000" algn="tl">
                    <a:srgbClr val="000000"/>
                  </a:outerShdw>
                </a:effectLst>
                <a:ea typeface="HG丸ｺﾞｼｯｸM-PRO" pitchFamily="50" charset="-128"/>
              </a:rPr>
              <a:t>お客さまに安全でおいしい水をお届けするために</a:t>
            </a:r>
          </a:p>
        </p:txBody>
      </p:sp>
      <p:sp>
        <p:nvSpPr>
          <p:cNvPr id="10137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AF5A922-D854-4800-B765-053C9B19AB0D}" type="slidenum">
              <a:rPr lang="en-US" altLang="ja-JP" sz="1200">
                <a:solidFill>
                  <a:srgbClr val="898989"/>
                </a:solidFill>
                <a:latin typeface="Arial" panose="020B0604020202020204" pitchFamily="34" charset="0"/>
              </a:rPr>
              <a:pPr>
                <a:spcBef>
                  <a:spcPct val="0"/>
                </a:spcBef>
                <a:buFontTx/>
                <a:buNone/>
              </a:pPr>
              <a:t>52</a:t>
            </a:fld>
            <a:endParaRPr lang="en-US" altLang="ja-JP" sz="1200">
              <a:solidFill>
                <a:srgbClr val="898989"/>
              </a:solidFill>
              <a:latin typeface="Arial" panose="020B0604020202020204" pitchFamily="34" charset="0"/>
            </a:endParaRPr>
          </a:p>
        </p:txBody>
      </p:sp>
      <p:sp>
        <p:nvSpPr>
          <p:cNvPr id="101380" name="Rectangle 3"/>
          <p:cNvSpPr>
            <a:spLocks noChangeArrowheads="1"/>
          </p:cNvSpPr>
          <p:nvPr/>
        </p:nvSpPr>
        <p:spPr bwMode="auto">
          <a:xfrm>
            <a:off x="6882017" y="3907927"/>
            <a:ext cx="4010025"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1800" b="1" dirty="0">
                <a:solidFill>
                  <a:srgbClr val="FF0000"/>
                </a:solidFill>
                <a:latin typeface="Tahoma" panose="020B0604030504040204" pitchFamily="34" charset="0"/>
                <a:ea typeface="HG丸ｺﾞｼｯｸM-PRO" panose="020F0600000000000000" pitchFamily="50" charset="-128"/>
              </a:rPr>
              <a:t>○</a:t>
            </a:r>
            <a:r>
              <a:rPr lang="ja-JP" altLang="en-US" sz="1800" b="1" dirty="0">
                <a:solidFill>
                  <a:srgbClr val="FF0000"/>
                </a:solidFill>
                <a:latin typeface="Tahoma" panose="020B0604030504040204" pitchFamily="34" charset="0"/>
                <a:ea typeface="HG丸ｺﾞｼｯｸM-PRO" panose="020F0600000000000000" pitchFamily="50" charset="-128"/>
              </a:rPr>
              <a:t>給水装置維持管理サービスの提供</a:t>
            </a:r>
          </a:p>
          <a:p>
            <a:pPr eaLnBrk="1" hangingPunct="1">
              <a:spcBef>
                <a:spcPct val="50000"/>
              </a:spcBef>
              <a:buFontTx/>
              <a:buNone/>
            </a:pPr>
            <a:r>
              <a:rPr lang="ja-JP" altLang="en-US" sz="1800" b="1" dirty="0">
                <a:solidFill>
                  <a:srgbClr val="FF0000"/>
                </a:solidFill>
                <a:latin typeface="Tahoma" panose="020B0604030504040204" pitchFamily="34" charset="0"/>
                <a:ea typeface="HG丸ｺﾞｼｯｸM-PRO" panose="020F0600000000000000" pitchFamily="50" charset="-128"/>
              </a:rPr>
              <a:t>○新基準・新製品への対応</a:t>
            </a:r>
          </a:p>
        </p:txBody>
      </p:sp>
      <p:sp>
        <p:nvSpPr>
          <p:cNvPr id="101381" name="Oval 4"/>
          <p:cNvSpPr>
            <a:spLocks noChangeArrowheads="1"/>
          </p:cNvSpPr>
          <p:nvPr/>
        </p:nvSpPr>
        <p:spPr bwMode="auto">
          <a:xfrm>
            <a:off x="2582636" y="1276350"/>
            <a:ext cx="6809469" cy="277032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endParaRPr lang="ja-JP" altLang="ja-JP" sz="1800">
              <a:solidFill>
                <a:srgbClr val="FF0066"/>
              </a:solidFill>
              <a:latin typeface="Tahoma" panose="020B0604030504040204" pitchFamily="34" charset="0"/>
              <a:ea typeface="HGP創英角ﾎﾟｯﾌﾟ体" panose="040B0A00000000000000" pitchFamily="50" charset="-128"/>
            </a:endParaRPr>
          </a:p>
        </p:txBody>
      </p:sp>
      <p:sp>
        <p:nvSpPr>
          <p:cNvPr id="101382" name="AutoShape 5"/>
          <p:cNvSpPr>
            <a:spLocks noChangeArrowheads="1"/>
          </p:cNvSpPr>
          <p:nvPr/>
        </p:nvSpPr>
        <p:spPr bwMode="auto">
          <a:xfrm>
            <a:off x="1956931" y="1351327"/>
            <a:ext cx="2471738" cy="504825"/>
          </a:xfrm>
          <a:prstGeom prst="roundRect">
            <a:avLst>
              <a:gd name="adj" fmla="val 16667"/>
            </a:avLst>
          </a:prstGeom>
          <a:solidFill>
            <a:schemeClr val="accent1">
              <a:lumMod val="40000"/>
              <a:lumOff val="60000"/>
            </a:schemeClr>
          </a:solidFill>
          <a:ln w="9525" algn="ctr">
            <a:solidFill>
              <a:schemeClr val="tx1"/>
            </a:solidFill>
            <a:round/>
            <a:headEnd/>
            <a:tailEnd/>
          </a:ln>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800" b="1">
                <a:solidFill>
                  <a:srgbClr val="000066"/>
                </a:solidFill>
                <a:latin typeface="Tahoma" panose="020B0604030504040204" pitchFamily="34" charset="0"/>
                <a:ea typeface="HG丸ｺﾞｼｯｸM-PRO" panose="020F0600000000000000" pitchFamily="50" charset="-128"/>
              </a:rPr>
              <a:t>水道事業者の取組</a:t>
            </a:r>
          </a:p>
        </p:txBody>
      </p:sp>
      <p:sp>
        <p:nvSpPr>
          <p:cNvPr id="101383" name="Rectangle 6"/>
          <p:cNvSpPr>
            <a:spLocks noChangeArrowheads="1"/>
          </p:cNvSpPr>
          <p:nvPr/>
        </p:nvSpPr>
        <p:spPr bwMode="auto">
          <a:xfrm>
            <a:off x="4433433" y="1555252"/>
            <a:ext cx="36782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1800" b="1" dirty="0">
                <a:solidFill>
                  <a:srgbClr val="000066"/>
                </a:solidFill>
                <a:latin typeface="Tahoma" panose="020B0604030504040204" pitchFamily="34" charset="0"/>
                <a:ea typeface="HG丸ｺﾞｼｯｸM-PRO" panose="020F0600000000000000" pitchFamily="50" charset="-128"/>
              </a:rPr>
              <a:t>○</a:t>
            </a:r>
            <a:r>
              <a:rPr lang="ja-JP" altLang="en-US" sz="1800" b="1" dirty="0">
                <a:solidFill>
                  <a:srgbClr val="000066"/>
                </a:solidFill>
                <a:latin typeface="Tahoma" panose="020B0604030504040204" pitchFamily="34" charset="0"/>
                <a:ea typeface="HG丸ｺﾞｼｯｸM-PRO" panose="020F0600000000000000" pitchFamily="50" charset="-128"/>
              </a:rPr>
              <a:t>お客さまへの積極的な情報提供</a:t>
            </a:r>
          </a:p>
        </p:txBody>
      </p:sp>
      <p:sp>
        <p:nvSpPr>
          <p:cNvPr id="101384" name="Rectangle 7"/>
          <p:cNvSpPr>
            <a:spLocks noChangeArrowheads="1"/>
          </p:cNvSpPr>
          <p:nvPr/>
        </p:nvSpPr>
        <p:spPr bwMode="auto">
          <a:xfrm>
            <a:off x="2815770" y="2409826"/>
            <a:ext cx="30781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1800" b="1" dirty="0">
                <a:solidFill>
                  <a:srgbClr val="00B050"/>
                </a:solidFill>
                <a:latin typeface="Tahoma" panose="020B0604030504040204" pitchFamily="34" charset="0"/>
                <a:ea typeface="HG丸ｺﾞｼｯｸM-PRO" panose="020F0600000000000000" pitchFamily="50" charset="-128"/>
              </a:rPr>
              <a:t>○</a:t>
            </a:r>
            <a:r>
              <a:rPr lang="ja-JP" altLang="en-US" sz="1800" b="1" dirty="0">
                <a:solidFill>
                  <a:srgbClr val="00B050"/>
                </a:solidFill>
                <a:latin typeface="Tahoma" panose="020B0604030504040204" pitchFamily="34" charset="0"/>
                <a:ea typeface="HG丸ｺﾞｼｯｸM-PRO" panose="020F0600000000000000" pitchFamily="50" charset="-128"/>
              </a:rPr>
              <a:t>維持管理ルールの検討</a:t>
            </a:r>
          </a:p>
          <a:p>
            <a:pPr eaLnBrk="1" hangingPunct="1">
              <a:spcBef>
                <a:spcPct val="50000"/>
              </a:spcBef>
              <a:buFontTx/>
              <a:buNone/>
            </a:pPr>
            <a:r>
              <a:rPr lang="ja-JP" altLang="en-US" sz="1800" b="1" dirty="0">
                <a:solidFill>
                  <a:srgbClr val="00B050"/>
                </a:solidFill>
                <a:latin typeface="Tahoma" panose="020B0604030504040204" pitchFamily="34" charset="0"/>
                <a:ea typeface="HG丸ｺﾞｼｯｸM-PRO" panose="020F0600000000000000" pitchFamily="50" charset="-128"/>
              </a:rPr>
              <a:t>○情報提供</a:t>
            </a:r>
          </a:p>
        </p:txBody>
      </p:sp>
      <p:sp>
        <p:nvSpPr>
          <p:cNvPr id="101386" name="Rectangle 9"/>
          <p:cNvSpPr>
            <a:spLocks noChangeArrowheads="1"/>
          </p:cNvSpPr>
          <p:nvPr/>
        </p:nvSpPr>
        <p:spPr bwMode="auto">
          <a:xfrm>
            <a:off x="4830511" y="3284403"/>
            <a:ext cx="2160180" cy="644525"/>
          </a:xfrm>
          <a:prstGeom prst="rect">
            <a:avLst/>
          </a:prstGeom>
          <a:noFill/>
          <a:ln w="285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1800" b="1" dirty="0">
                <a:solidFill>
                  <a:srgbClr val="C00000"/>
                </a:solidFill>
                <a:latin typeface="Tahoma" panose="020B0604030504040204" pitchFamily="34" charset="0"/>
                <a:ea typeface="HG丸ｺﾞｼｯｸM-PRO" panose="020F0600000000000000" pitchFamily="50" charset="-128"/>
              </a:rPr>
              <a:t>●</a:t>
            </a:r>
            <a:r>
              <a:rPr lang="ja-JP" altLang="en-US" sz="1800" b="1" dirty="0">
                <a:solidFill>
                  <a:srgbClr val="C00000"/>
                </a:solidFill>
                <a:latin typeface="Tahoma" panose="020B0604030504040204" pitchFamily="34" charset="0"/>
                <a:ea typeface="HG丸ｺﾞｼｯｸM-PRO" panose="020F0600000000000000" pitchFamily="50" charset="-128"/>
              </a:rPr>
              <a:t>維持管理の責任</a:t>
            </a:r>
          </a:p>
          <a:p>
            <a:pPr eaLnBrk="1" hangingPunct="1">
              <a:spcBef>
                <a:spcPct val="50000"/>
              </a:spcBef>
              <a:buFontTx/>
              <a:buNone/>
            </a:pPr>
            <a:r>
              <a:rPr lang="ja-JP" altLang="en-US" sz="1800" b="1" dirty="0">
                <a:solidFill>
                  <a:srgbClr val="C00000"/>
                </a:solidFill>
                <a:latin typeface="Tahoma" panose="020B0604030504040204" pitchFamily="34" charset="0"/>
                <a:ea typeface="HG丸ｺﾞｼｯｸM-PRO" panose="020F0600000000000000" pitchFamily="50" charset="-128"/>
              </a:rPr>
              <a:t>　意識の向上</a:t>
            </a:r>
          </a:p>
        </p:txBody>
      </p:sp>
      <p:sp>
        <p:nvSpPr>
          <p:cNvPr id="101387" name="Rectangle 10"/>
          <p:cNvSpPr>
            <a:spLocks noChangeArrowheads="1"/>
          </p:cNvSpPr>
          <p:nvPr/>
        </p:nvSpPr>
        <p:spPr bwMode="auto">
          <a:xfrm>
            <a:off x="6856752" y="2511426"/>
            <a:ext cx="25209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1800" b="1" dirty="0">
                <a:solidFill>
                  <a:srgbClr val="002060"/>
                </a:solidFill>
                <a:latin typeface="Tahoma" panose="020B0604030504040204" pitchFamily="34" charset="0"/>
                <a:ea typeface="HG丸ｺﾞｼｯｸM-PRO" panose="020F0600000000000000" pitchFamily="50" charset="-128"/>
              </a:rPr>
              <a:t>○</a:t>
            </a:r>
            <a:r>
              <a:rPr lang="ja-JP" altLang="en-US" sz="1800" b="1" dirty="0">
                <a:solidFill>
                  <a:srgbClr val="002060"/>
                </a:solidFill>
                <a:latin typeface="Tahoma" panose="020B0604030504040204" pitchFamily="34" charset="0"/>
                <a:ea typeface="HG丸ｺﾞｼｯｸM-PRO" panose="020F0600000000000000" pitchFamily="50" charset="-128"/>
              </a:rPr>
              <a:t>連携の強化</a:t>
            </a:r>
          </a:p>
          <a:p>
            <a:pPr eaLnBrk="1" hangingPunct="1">
              <a:spcBef>
                <a:spcPct val="50000"/>
              </a:spcBef>
              <a:buFontTx/>
              <a:buNone/>
            </a:pPr>
            <a:r>
              <a:rPr lang="ja-JP" altLang="en-US" sz="1800" b="1" dirty="0">
                <a:solidFill>
                  <a:srgbClr val="002060"/>
                </a:solidFill>
                <a:latin typeface="Tahoma" panose="020B0604030504040204" pitchFamily="34" charset="0"/>
                <a:ea typeface="HG丸ｺﾞｼｯｸM-PRO" panose="020F0600000000000000" pitchFamily="50" charset="-128"/>
              </a:rPr>
              <a:t>○地域情報の交換</a:t>
            </a:r>
          </a:p>
        </p:txBody>
      </p:sp>
      <p:sp>
        <p:nvSpPr>
          <p:cNvPr id="101388" name="Rectangle 11"/>
          <p:cNvSpPr>
            <a:spLocks noChangeArrowheads="1"/>
          </p:cNvSpPr>
          <p:nvPr/>
        </p:nvSpPr>
        <p:spPr bwMode="auto">
          <a:xfrm>
            <a:off x="4649924" y="4154623"/>
            <a:ext cx="21002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1800" b="1" dirty="0">
                <a:solidFill>
                  <a:srgbClr val="00B050"/>
                </a:solidFill>
                <a:latin typeface="Tahoma" panose="020B0604030504040204" pitchFamily="34" charset="0"/>
                <a:ea typeface="HG丸ｺﾞｼｯｸM-PRO" panose="020F0600000000000000" pitchFamily="50" charset="-128"/>
              </a:rPr>
              <a:t>○</a:t>
            </a:r>
            <a:r>
              <a:rPr lang="ja-JP" altLang="en-US" sz="1800" b="1" dirty="0">
                <a:solidFill>
                  <a:srgbClr val="00B050"/>
                </a:solidFill>
                <a:latin typeface="Tahoma" panose="020B0604030504040204" pitchFamily="34" charset="0"/>
                <a:ea typeface="HG丸ｺﾞｼｯｸM-PRO" panose="020F0600000000000000" pitchFamily="50" charset="-128"/>
              </a:rPr>
              <a:t>主任技術者への</a:t>
            </a:r>
          </a:p>
          <a:p>
            <a:pPr eaLnBrk="1" hangingPunct="1">
              <a:spcBef>
                <a:spcPct val="50000"/>
              </a:spcBef>
              <a:buFontTx/>
              <a:buNone/>
            </a:pPr>
            <a:r>
              <a:rPr lang="ja-JP" altLang="en-US" sz="1800" b="1" dirty="0">
                <a:solidFill>
                  <a:srgbClr val="00B050"/>
                </a:solidFill>
                <a:latin typeface="Tahoma" panose="020B0604030504040204" pitchFamily="34" charset="0"/>
                <a:ea typeface="HG丸ｺﾞｼｯｸM-PRO" panose="020F0600000000000000" pitchFamily="50" charset="-128"/>
              </a:rPr>
              <a:t>　　情報提供</a:t>
            </a:r>
          </a:p>
        </p:txBody>
      </p:sp>
      <p:sp>
        <p:nvSpPr>
          <p:cNvPr id="101390" name="AutoShape 13"/>
          <p:cNvSpPr>
            <a:spLocks noChangeArrowheads="1"/>
          </p:cNvSpPr>
          <p:nvPr/>
        </p:nvSpPr>
        <p:spPr bwMode="auto">
          <a:xfrm>
            <a:off x="8453613" y="4887011"/>
            <a:ext cx="3057174" cy="574675"/>
          </a:xfrm>
          <a:prstGeom prst="roundRect">
            <a:avLst>
              <a:gd name="adj" fmla="val 16667"/>
            </a:avLst>
          </a:prstGeom>
          <a:solidFill>
            <a:srgbClr val="FFFF00"/>
          </a:solidFill>
          <a:ln w="28575" algn="ctr">
            <a:solidFill>
              <a:srgbClr val="FF0000"/>
            </a:solidFill>
            <a:round/>
            <a:headEnd/>
            <a:tailEnd/>
          </a:ln>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800" b="1" dirty="0" smtClean="0">
                <a:solidFill>
                  <a:srgbClr val="FF0000"/>
                </a:solidFill>
                <a:latin typeface="Tahoma" panose="020B0604030504040204" pitchFamily="34" charset="0"/>
                <a:ea typeface="HG丸ｺﾞｼｯｸM-PRO" panose="020F0600000000000000" pitchFamily="50" charset="-128"/>
              </a:rPr>
              <a:t>指定事</a:t>
            </a:r>
            <a:r>
              <a:rPr lang="ja-JP" altLang="en-US" sz="1800" b="1" dirty="0">
                <a:solidFill>
                  <a:srgbClr val="FF0000"/>
                </a:solidFill>
                <a:latin typeface="Tahoma" panose="020B0604030504040204" pitchFamily="34" charset="0"/>
                <a:ea typeface="HG丸ｺﾞｼｯｸM-PRO" panose="020F0600000000000000" pitchFamily="50" charset="-128"/>
              </a:rPr>
              <a:t>業者の取組</a:t>
            </a:r>
          </a:p>
        </p:txBody>
      </p:sp>
      <p:sp>
        <p:nvSpPr>
          <p:cNvPr id="101391" name="Oval 14"/>
          <p:cNvSpPr>
            <a:spLocks noChangeArrowheads="1"/>
          </p:cNvSpPr>
          <p:nvPr/>
        </p:nvSpPr>
        <p:spPr bwMode="auto">
          <a:xfrm>
            <a:off x="1345474" y="2038351"/>
            <a:ext cx="5590903" cy="3324224"/>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endParaRPr lang="ja-JP" altLang="ja-JP" sz="1800">
              <a:solidFill>
                <a:srgbClr val="FFCC00"/>
              </a:solidFill>
              <a:latin typeface="Tahoma" panose="020B0604030504040204" pitchFamily="34" charset="0"/>
              <a:ea typeface="HGP創英角ﾎﾟｯﾌﾟ体" panose="040B0A00000000000000" pitchFamily="50" charset="-128"/>
            </a:endParaRPr>
          </a:p>
        </p:txBody>
      </p:sp>
      <p:sp>
        <p:nvSpPr>
          <p:cNvPr id="101392" name="Rectangle 15"/>
          <p:cNvSpPr>
            <a:spLocks noChangeArrowheads="1"/>
          </p:cNvSpPr>
          <p:nvPr/>
        </p:nvSpPr>
        <p:spPr bwMode="auto">
          <a:xfrm>
            <a:off x="1897403" y="3884614"/>
            <a:ext cx="28543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1800" b="1" dirty="0">
                <a:solidFill>
                  <a:srgbClr val="00B050"/>
                </a:solidFill>
                <a:latin typeface="Tahoma" panose="020B0604030504040204" pitchFamily="34" charset="0"/>
                <a:ea typeface="HG丸ｺﾞｼｯｸM-PRO" panose="020F0600000000000000" pitchFamily="50" charset="-128"/>
              </a:rPr>
              <a:t>○</a:t>
            </a:r>
            <a:r>
              <a:rPr lang="ja-JP" altLang="en-US" sz="1800" b="1" dirty="0">
                <a:solidFill>
                  <a:srgbClr val="00B050"/>
                </a:solidFill>
                <a:latin typeface="Tahoma" panose="020B0604030504040204" pitchFamily="34" charset="0"/>
                <a:ea typeface="HG丸ｺﾞｼｯｸM-PRO" panose="020F0600000000000000" pitchFamily="50" charset="-128"/>
              </a:rPr>
              <a:t>新たな基準等の検討</a:t>
            </a:r>
          </a:p>
          <a:p>
            <a:pPr eaLnBrk="1" hangingPunct="1">
              <a:spcBef>
                <a:spcPct val="50000"/>
              </a:spcBef>
              <a:buFontTx/>
              <a:buNone/>
            </a:pPr>
            <a:r>
              <a:rPr lang="ja-JP" altLang="en-US" sz="1800" b="1" dirty="0">
                <a:solidFill>
                  <a:srgbClr val="00B050"/>
                </a:solidFill>
                <a:latin typeface="Tahoma" panose="020B0604030504040204" pitchFamily="34" charset="0"/>
                <a:ea typeface="HG丸ｺﾞｼｯｸM-PRO" panose="020F0600000000000000" pitchFamily="50" charset="-128"/>
              </a:rPr>
              <a:t>○給水装置情報の公表</a:t>
            </a:r>
          </a:p>
        </p:txBody>
      </p:sp>
      <p:sp>
        <p:nvSpPr>
          <p:cNvPr id="101393" name="AutoShape 16"/>
          <p:cNvSpPr>
            <a:spLocks noChangeArrowheads="1"/>
          </p:cNvSpPr>
          <p:nvPr/>
        </p:nvSpPr>
        <p:spPr bwMode="auto">
          <a:xfrm>
            <a:off x="724694" y="4905669"/>
            <a:ext cx="2036762" cy="574675"/>
          </a:xfrm>
          <a:prstGeom prst="roundRect">
            <a:avLst>
              <a:gd name="adj" fmla="val 16667"/>
            </a:avLst>
          </a:prstGeom>
          <a:solidFill>
            <a:schemeClr val="accent6">
              <a:lumMod val="40000"/>
              <a:lumOff val="60000"/>
            </a:schemeClr>
          </a:solidFill>
          <a:ln w="9525" algn="ctr">
            <a:solidFill>
              <a:schemeClr val="tx1"/>
            </a:solidFill>
            <a:round/>
            <a:headEnd/>
            <a:tailEnd/>
          </a:ln>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800" b="1" dirty="0">
                <a:solidFill>
                  <a:srgbClr val="00B050"/>
                </a:solidFill>
                <a:latin typeface="Tahoma" panose="020B0604030504040204" pitchFamily="34" charset="0"/>
                <a:ea typeface="HG丸ｺﾞｼｯｸM-PRO" panose="020F0600000000000000" pitchFamily="50" charset="-128"/>
              </a:rPr>
              <a:t>国の取組</a:t>
            </a:r>
          </a:p>
        </p:txBody>
      </p:sp>
      <p:sp>
        <p:nvSpPr>
          <p:cNvPr id="101394" name="AutoShape 17"/>
          <p:cNvSpPr>
            <a:spLocks noChangeArrowheads="1"/>
          </p:cNvSpPr>
          <p:nvPr/>
        </p:nvSpPr>
        <p:spPr bwMode="auto">
          <a:xfrm>
            <a:off x="2661377" y="6041164"/>
            <a:ext cx="6354763" cy="647700"/>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2800" b="1">
                <a:solidFill>
                  <a:srgbClr val="000066"/>
                </a:solidFill>
                <a:latin typeface="Tahoma" panose="020B0604030504040204" pitchFamily="34" charset="0"/>
                <a:ea typeface="HG丸ｺﾞｼｯｸM-PRO" panose="020F0600000000000000" pitchFamily="50" charset="-128"/>
              </a:rPr>
              <a:t>すべての関係者の協力・支援</a:t>
            </a:r>
          </a:p>
        </p:txBody>
      </p:sp>
      <p:sp>
        <p:nvSpPr>
          <p:cNvPr id="101395" name="AutoShape 18"/>
          <p:cNvSpPr>
            <a:spLocks noChangeArrowheads="1"/>
          </p:cNvSpPr>
          <p:nvPr/>
        </p:nvSpPr>
        <p:spPr bwMode="auto">
          <a:xfrm>
            <a:off x="3937794" y="5521054"/>
            <a:ext cx="431800" cy="433388"/>
          </a:xfrm>
          <a:prstGeom prst="upArrow">
            <a:avLst>
              <a:gd name="adj1" fmla="val 50000"/>
              <a:gd name="adj2" fmla="val 25092"/>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01396" name="AutoShape 19"/>
          <p:cNvSpPr>
            <a:spLocks noChangeArrowheads="1"/>
          </p:cNvSpPr>
          <p:nvPr/>
        </p:nvSpPr>
        <p:spPr bwMode="auto">
          <a:xfrm>
            <a:off x="5483816" y="5516792"/>
            <a:ext cx="431800" cy="408984"/>
          </a:xfrm>
          <a:prstGeom prst="upArrow">
            <a:avLst>
              <a:gd name="adj1" fmla="val 50000"/>
              <a:gd name="adj2" fmla="val 25092"/>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01397" name="AutoShape 20"/>
          <p:cNvSpPr>
            <a:spLocks noChangeArrowheads="1"/>
          </p:cNvSpPr>
          <p:nvPr/>
        </p:nvSpPr>
        <p:spPr bwMode="auto">
          <a:xfrm>
            <a:off x="7025958" y="5546725"/>
            <a:ext cx="431800" cy="392113"/>
          </a:xfrm>
          <a:prstGeom prst="upArrow">
            <a:avLst>
              <a:gd name="adj1" fmla="val 50000"/>
              <a:gd name="adj2" fmla="val 25092"/>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01385" name="AutoShape 8"/>
          <p:cNvSpPr>
            <a:spLocks noChangeArrowheads="1"/>
          </p:cNvSpPr>
          <p:nvPr/>
        </p:nvSpPr>
        <p:spPr bwMode="auto">
          <a:xfrm>
            <a:off x="4830511" y="2823166"/>
            <a:ext cx="1869078" cy="398462"/>
          </a:xfrm>
          <a:prstGeom prst="roundRect">
            <a:avLst>
              <a:gd name="adj" fmla="val 16667"/>
            </a:avLst>
          </a:prstGeom>
          <a:solidFill>
            <a:schemeClr val="accent6">
              <a:lumMod val="40000"/>
              <a:lumOff val="60000"/>
            </a:schemeClr>
          </a:solidFill>
          <a:ln w="9525" algn="ctr">
            <a:solidFill>
              <a:schemeClr val="tx1"/>
            </a:solidFill>
            <a:round/>
            <a:headEnd/>
            <a:tailEnd/>
          </a:ln>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solidFill>
                  <a:srgbClr val="002060"/>
                </a:solidFill>
                <a:latin typeface="Tahoma" panose="020B0604030504040204" pitchFamily="34" charset="0"/>
                <a:ea typeface="HG丸ｺﾞｼｯｸM-PRO" panose="020F0600000000000000" pitchFamily="50" charset="-128"/>
              </a:rPr>
              <a:t>お客さま</a:t>
            </a:r>
          </a:p>
        </p:txBody>
      </p:sp>
    </p:spTree>
    <p:extLst>
      <p:ext uri="{BB962C8B-B14F-4D97-AF65-F5344CB8AC3E}">
        <p14:creationId xmlns:p14="http://schemas.microsoft.com/office/powerpoint/2010/main" val="5094490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9340" y="2478089"/>
            <a:ext cx="2990850"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3"/>
          <p:cNvSpPr txBox="1">
            <a:spLocks noChangeArrowheads="1"/>
          </p:cNvSpPr>
          <p:nvPr/>
        </p:nvSpPr>
        <p:spPr bwMode="auto">
          <a:xfrm>
            <a:off x="8518689" y="5908676"/>
            <a:ext cx="38735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70000"/>
              </a:lnSpc>
              <a:spcBef>
                <a:spcPct val="50000"/>
              </a:spcBef>
              <a:buFontTx/>
              <a:buNone/>
            </a:pPr>
            <a:r>
              <a:rPr lang="ja-JP" altLang="en-US" sz="1800" dirty="0">
                <a:latin typeface="Arial" charset="0"/>
              </a:rPr>
              <a:t>横浜市水道局キャラクター</a:t>
            </a:r>
          </a:p>
          <a:p>
            <a:pPr algn="ctr" eaLnBrk="1" hangingPunct="1">
              <a:lnSpc>
                <a:spcPct val="70000"/>
              </a:lnSpc>
              <a:spcBef>
                <a:spcPct val="50000"/>
              </a:spcBef>
              <a:buFontTx/>
              <a:buNone/>
            </a:pPr>
            <a:r>
              <a:rPr lang="ja-JP" altLang="en-US" sz="1800" dirty="0">
                <a:latin typeface="Arial" charset="0"/>
              </a:rPr>
              <a:t>はまピョン</a:t>
            </a:r>
          </a:p>
        </p:txBody>
      </p:sp>
      <p:sp>
        <p:nvSpPr>
          <p:cNvPr id="71684" name="AutoShape 5"/>
          <p:cNvSpPr>
            <a:spLocks noChangeArrowheads="1"/>
          </p:cNvSpPr>
          <p:nvPr/>
        </p:nvSpPr>
        <p:spPr bwMode="auto">
          <a:xfrm>
            <a:off x="0" y="325438"/>
            <a:ext cx="8819340" cy="5807075"/>
          </a:xfrm>
          <a:prstGeom prst="cloudCallout">
            <a:avLst>
              <a:gd name="adj1" fmla="val 35763"/>
              <a:gd name="adj2" fmla="val 21973"/>
            </a:avLst>
          </a:prstGeom>
          <a:solidFill>
            <a:srgbClr val="CCFFFF"/>
          </a:solidFill>
          <a:ln w="9525">
            <a:noFill/>
            <a:round/>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endParaRPr lang="ja-JP" altLang="ja-JP" sz="3600">
              <a:latin typeface="Arial" charset="0"/>
            </a:endParaRPr>
          </a:p>
        </p:txBody>
      </p:sp>
      <p:sp>
        <p:nvSpPr>
          <p:cNvPr id="846852" name="Text Box 6"/>
          <p:cNvSpPr txBox="1">
            <a:spLocks noChangeArrowheads="1"/>
          </p:cNvSpPr>
          <p:nvPr/>
        </p:nvSpPr>
        <p:spPr bwMode="auto">
          <a:xfrm>
            <a:off x="940927" y="1643925"/>
            <a:ext cx="7180389" cy="3477875"/>
          </a:xfrm>
          <a:prstGeom prst="rect">
            <a:avLst/>
          </a:prstGeom>
          <a:noFill/>
          <a:ln w="9525">
            <a:noFill/>
            <a:miter lim="800000"/>
            <a:headEnd/>
            <a:tailEnd/>
          </a:ln>
        </p:spPr>
        <p:txBody>
          <a:bodyPr wrap="square">
            <a:spAutoFit/>
          </a:bodyPr>
          <a:lstStyle/>
          <a:p>
            <a:pPr>
              <a:lnSpc>
                <a:spcPts val="4800"/>
              </a:lnSpc>
              <a:defRPr/>
            </a:pPr>
            <a:r>
              <a:rPr lang="ja-JP" altLang="en-US" sz="4000" dirty="0" smtClean="0">
                <a:latin typeface="Arial" charset="0"/>
                <a:ea typeface="HG丸ｺﾞｼｯｸM-PRO" pitchFamily="50" charset="-128"/>
              </a:rPr>
              <a:t>講習会は以上となります</a:t>
            </a:r>
            <a:r>
              <a:rPr lang="ja-JP" altLang="en-US" sz="4000" dirty="0" smtClean="0">
                <a:latin typeface="Arial" charset="0"/>
                <a:ea typeface="HG創英角ﾎﾟｯﾌﾟ体" pitchFamily="49" charset="-128"/>
              </a:rPr>
              <a:t>。</a:t>
            </a:r>
            <a:endParaRPr lang="en-US" altLang="ja-JP" sz="4000" dirty="0" smtClean="0">
              <a:latin typeface="Arial" charset="0"/>
              <a:ea typeface="HG創英角ﾎﾟｯﾌﾟ体" pitchFamily="49" charset="-128"/>
            </a:endParaRPr>
          </a:p>
          <a:p>
            <a:pPr>
              <a:lnSpc>
                <a:spcPts val="4800"/>
              </a:lnSpc>
              <a:defRPr/>
            </a:pPr>
            <a:endParaRPr lang="en-US" altLang="ja-JP" sz="4000" dirty="0" smtClean="0">
              <a:latin typeface="Arial" charset="0"/>
              <a:ea typeface="HG創英角ﾎﾟｯﾌﾟ体" pitchFamily="49" charset="-128"/>
            </a:endParaRPr>
          </a:p>
          <a:p>
            <a:pPr>
              <a:defRPr/>
            </a:pPr>
            <a:r>
              <a:rPr lang="en-US" altLang="ja-JP" sz="2000" b="1" dirty="0" smtClean="0">
                <a:solidFill>
                  <a:srgbClr val="FF0000"/>
                </a:solidFill>
                <a:effectLst>
                  <a:outerShdw blurRad="38100" dist="38100" dir="2700000" algn="tl">
                    <a:srgbClr val="000000">
                      <a:alpha val="43137"/>
                    </a:srgbClr>
                  </a:outerShdw>
                </a:effectLst>
                <a:latin typeface="Arial" charset="0"/>
                <a:ea typeface="HG丸ｺﾞｼｯｸM-PRO" pitchFamily="50" charset="-128"/>
              </a:rPr>
              <a:t>【</a:t>
            </a:r>
            <a:r>
              <a:rPr lang="ja-JP" altLang="en-US" sz="2000" b="1" dirty="0" smtClean="0">
                <a:solidFill>
                  <a:srgbClr val="FF0000"/>
                </a:solidFill>
                <a:effectLst>
                  <a:outerShdw blurRad="38100" dist="38100" dir="2700000" algn="tl">
                    <a:srgbClr val="000000">
                      <a:alpha val="43137"/>
                    </a:srgbClr>
                  </a:outerShdw>
                </a:effectLst>
                <a:latin typeface="Arial" charset="0"/>
                <a:ea typeface="HG丸ｺﾞｼｯｸM-PRO" pitchFamily="50" charset="-128"/>
              </a:rPr>
              <a:t>修了</a:t>
            </a:r>
            <a:r>
              <a:rPr lang="ja-JP" altLang="en-US" sz="2000" b="1" dirty="0">
                <a:solidFill>
                  <a:srgbClr val="FF0000"/>
                </a:solidFill>
                <a:effectLst>
                  <a:outerShdw blurRad="38100" dist="38100" dir="2700000" algn="tl">
                    <a:srgbClr val="000000">
                      <a:alpha val="43137"/>
                    </a:srgbClr>
                  </a:outerShdw>
                </a:effectLst>
                <a:latin typeface="Arial" charset="0"/>
                <a:ea typeface="HG丸ｺﾞｼｯｸM-PRO" pitchFamily="50" charset="-128"/>
              </a:rPr>
              <a:t>証書を希望する</a:t>
            </a:r>
            <a:r>
              <a:rPr lang="ja-JP" altLang="en-US" sz="2000" b="1" dirty="0" smtClean="0">
                <a:solidFill>
                  <a:srgbClr val="FF0000"/>
                </a:solidFill>
                <a:effectLst>
                  <a:outerShdw blurRad="38100" dist="38100" dir="2700000" algn="tl">
                    <a:srgbClr val="000000">
                      <a:alpha val="43137"/>
                    </a:srgbClr>
                  </a:outerShdw>
                </a:effectLst>
                <a:latin typeface="Arial" charset="0"/>
                <a:ea typeface="HG丸ｺﾞｼｯｸM-PRO" pitchFamily="50" charset="-128"/>
              </a:rPr>
              <a:t>方</a:t>
            </a:r>
            <a:r>
              <a:rPr lang="en-US" altLang="ja-JP" sz="2000" b="1" dirty="0" smtClean="0">
                <a:solidFill>
                  <a:srgbClr val="FF0000"/>
                </a:solidFill>
                <a:effectLst>
                  <a:outerShdw blurRad="38100" dist="38100" dir="2700000" algn="tl">
                    <a:srgbClr val="000000">
                      <a:alpha val="43137"/>
                    </a:srgbClr>
                  </a:outerShdw>
                </a:effectLst>
                <a:latin typeface="Arial" charset="0"/>
                <a:ea typeface="HG丸ｺﾞｼｯｸM-PRO" pitchFamily="50" charset="-128"/>
              </a:rPr>
              <a:t>】</a:t>
            </a:r>
          </a:p>
          <a:p>
            <a:pPr>
              <a:defRPr/>
            </a:pPr>
            <a:r>
              <a:rPr lang="ja-JP" altLang="en-US" sz="2000" dirty="0" smtClean="0">
                <a:latin typeface="Arial" charset="0"/>
                <a:ea typeface="HG丸ｺﾞｼｯｸM-PRO" pitchFamily="50" charset="-128"/>
              </a:rPr>
              <a:t>横浜市</a:t>
            </a:r>
            <a:r>
              <a:rPr lang="ja-JP" altLang="en-US" sz="2000" dirty="0">
                <a:latin typeface="Arial" charset="0"/>
                <a:ea typeface="HG丸ｺﾞｼｯｸM-PRO" pitchFamily="50" charset="-128"/>
              </a:rPr>
              <a:t>電子申請届出システム</a:t>
            </a:r>
            <a:r>
              <a:rPr lang="ja-JP" altLang="en-US" sz="2000" dirty="0" smtClean="0">
                <a:latin typeface="Arial" charset="0"/>
                <a:ea typeface="HG丸ｺﾞｼｯｸM-PRO" pitchFamily="50" charset="-128"/>
              </a:rPr>
              <a:t>にて効果測定を行い、</a:t>
            </a:r>
            <a:endParaRPr lang="en-US" altLang="ja-JP" sz="2000" dirty="0" smtClean="0">
              <a:latin typeface="Arial" charset="0"/>
              <a:ea typeface="HG丸ｺﾞｼｯｸM-PRO" pitchFamily="50" charset="-128"/>
            </a:endParaRPr>
          </a:p>
          <a:p>
            <a:pPr>
              <a:defRPr/>
            </a:pPr>
            <a:r>
              <a:rPr lang="ja-JP" altLang="en-US" sz="2000" dirty="0" smtClean="0">
                <a:latin typeface="Arial" charset="0"/>
                <a:ea typeface="HG丸ｺﾞｼｯｸM-PRO" pitchFamily="50" charset="-128"/>
              </a:rPr>
              <a:t>講習報告</a:t>
            </a:r>
            <a:r>
              <a:rPr lang="ja-JP" altLang="en-US" sz="2000" dirty="0">
                <a:latin typeface="Arial" charset="0"/>
                <a:ea typeface="HG丸ｺﾞｼｯｸM-PRO" pitchFamily="50" charset="-128"/>
              </a:rPr>
              <a:t>をして</a:t>
            </a:r>
            <a:r>
              <a:rPr lang="ja-JP" altLang="en-US" sz="2000" dirty="0" smtClean="0">
                <a:latin typeface="Arial" charset="0"/>
                <a:ea typeface="HG丸ｺﾞｼｯｸM-PRO" pitchFamily="50" charset="-128"/>
              </a:rPr>
              <a:t>ください（</a:t>
            </a:r>
            <a:r>
              <a:rPr lang="ja-JP" altLang="en-US" sz="2000" b="1" dirty="0" smtClean="0">
                <a:effectLst>
                  <a:outerShdw blurRad="38100" dist="38100" dir="2700000" algn="tl">
                    <a:srgbClr val="000000">
                      <a:alpha val="43137"/>
                    </a:srgbClr>
                  </a:outerShdw>
                </a:effectLst>
                <a:latin typeface="Arial" charset="0"/>
                <a:ea typeface="HG丸ｺﾞｼｯｸM-PRO" pitchFamily="50" charset="-128"/>
              </a:rPr>
              <a:t>希望しない場合は、不要</a:t>
            </a:r>
            <a:r>
              <a:rPr lang="ja-JP" altLang="en-US" sz="2000" dirty="0" smtClean="0">
                <a:latin typeface="Arial" charset="0"/>
                <a:ea typeface="HG丸ｺﾞｼｯｸM-PRO" pitchFamily="50" charset="-128"/>
              </a:rPr>
              <a:t>）</a:t>
            </a:r>
            <a:r>
              <a:rPr lang="ja-JP" altLang="en-US" sz="2000" dirty="0" smtClean="0">
                <a:latin typeface="Arial" charset="0"/>
                <a:ea typeface="HG創英角ﾎﾟｯﾌﾟ体" pitchFamily="49" charset="-128"/>
              </a:rPr>
              <a:t>。</a:t>
            </a:r>
            <a:endParaRPr lang="en-US" altLang="ja-JP" sz="2000" dirty="0" smtClean="0">
              <a:latin typeface="Arial" charset="0"/>
              <a:ea typeface="HG創英角ﾎﾟｯﾌﾟ体" pitchFamily="49" charset="-128"/>
            </a:endParaRPr>
          </a:p>
          <a:p>
            <a:pPr>
              <a:defRPr/>
            </a:pPr>
            <a:endParaRPr lang="en-US" altLang="ja-JP" sz="2000" dirty="0" smtClean="0">
              <a:latin typeface="Arial" charset="0"/>
              <a:ea typeface="HG創英角ﾎﾟｯﾌﾟ体" pitchFamily="49" charset="-128"/>
            </a:endParaRPr>
          </a:p>
          <a:p>
            <a:pPr>
              <a:defRPr/>
            </a:pPr>
            <a:r>
              <a:rPr lang="en-US" altLang="ja-JP" sz="2000" dirty="0" smtClean="0">
                <a:latin typeface="Arial" charset="0"/>
                <a:ea typeface="HG創英角ﾎﾟｯﾌﾟ体" pitchFamily="49" charset="-128"/>
              </a:rPr>
              <a:t>【URL】</a:t>
            </a:r>
            <a:endParaRPr lang="en-US" altLang="ja-JP" sz="2000" dirty="0">
              <a:latin typeface="Arial" charset="0"/>
              <a:ea typeface="HG創英角ﾎﾟｯﾌﾟ体" pitchFamily="49" charset="-128"/>
            </a:endParaRPr>
          </a:p>
          <a:p>
            <a:pPr>
              <a:defRPr/>
            </a:pPr>
            <a:r>
              <a:rPr lang="en-US" altLang="ja-JP" sz="2000" dirty="0">
                <a:latin typeface="Arial" charset="0"/>
                <a:ea typeface="HG創英角ﾎﾟｯﾌﾟ体" pitchFamily="49" charset="-128"/>
              </a:rPr>
              <a:t>https://shinsei.city.yokohama.lg.jp/cu/141003/ea/residents/procedures/apply/b5b5ace2-9f65-4a2b-ac83-84b65e5b5b82/start</a:t>
            </a:r>
            <a:endParaRPr lang="en-US" altLang="ja-JP" sz="2000" dirty="0">
              <a:latin typeface="Arial" charset="0"/>
              <a:ea typeface="HG創英角ﾎﾟｯﾌﾟ体" pitchFamily="49" charset="-128"/>
            </a:endParaRPr>
          </a:p>
        </p:txBody>
      </p:sp>
      <p:sp>
        <p:nvSpPr>
          <p:cNvPr id="2" name="スライド番号プレースホルダー 1"/>
          <p:cNvSpPr>
            <a:spLocks noGrp="1"/>
          </p:cNvSpPr>
          <p:nvPr>
            <p:ph type="sldNum" sz="quarter" idx="12"/>
          </p:nvPr>
        </p:nvSpPr>
        <p:spPr/>
        <p:txBody>
          <a:bodyPr/>
          <a:lstStyle/>
          <a:p>
            <a:pPr>
              <a:defRPr/>
            </a:pPr>
            <a:fld id="{5C5D7566-48DB-408B-831A-59996B352E68}" type="slidenum">
              <a:rPr lang="en-US" altLang="ja-JP" smtClean="0"/>
              <a:pPr>
                <a:defRPr/>
              </a:pPr>
              <a:t>53</a:t>
            </a:fld>
            <a:endParaRPr lang="en-US" altLang="ja-JP"/>
          </a:p>
        </p:txBody>
      </p:sp>
    </p:spTree>
    <p:extLst>
      <p:ext uri="{BB962C8B-B14F-4D97-AF65-F5344CB8AC3E}">
        <p14:creationId xmlns:p14="http://schemas.microsoft.com/office/powerpoint/2010/main" val="193389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01814" y="1266826"/>
            <a:ext cx="8574087" cy="5089525"/>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251" name="Rectangle 3"/>
          <p:cNvSpPr txBox="1">
            <a:spLocks noChangeArrowheads="1"/>
          </p:cNvSpPr>
          <p:nvPr/>
        </p:nvSpPr>
        <p:spPr bwMode="auto">
          <a:xfrm>
            <a:off x="1421607" y="354014"/>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指定事</a:t>
            </a:r>
            <a:r>
              <a:rPr lang="ja-JP" altLang="en-US" sz="4000" b="1" dirty="0">
                <a:latin typeface="HG丸ｺﾞｼｯｸM-PRO" panose="020F0600000000000000" pitchFamily="50" charset="-128"/>
                <a:ea typeface="HG丸ｺﾞｼｯｸM-PRO" panose="020F0600000000000000" pitchFamily="50" charset="-128"/>
              </a:rPr>
              <a:t>業者の遵守</a:t>
            </a:r>
            <a:r>
              <a:rPr lang="ja-JP" altLang="en-US" sz="4000" b="1" dirty="0" smtClean="0">
                <a:latin typeface="HG丸ｺﾞｼｯｸM-PRO" panose="020F0600000000000000" pitchFamily="50" charset="-128"/>
                <a:ea typeface="HG丸ｺﾞｼｯｸM-PRO" panose="020F0600000000000000" pitchFamily="50" charset="-128"/>
              </a:rPr>
              <a:t>事項②</a:t>
            </a:r>
            <a:endParaRPr lang="ja-JP" altLang="en-US" sz="4000" b="1" dirty="0">
              <a:latin typeface="HG丸ｺﾞｼｯｸM-PRO" panose="020F0600000000000000" pitchFamily="50" charset="-128"/>
              <a:ea typeface="HG丸ｺﾞｼｯｸM-PRO" panose="020F0600000000000000" pitchFamily="50" charset="-128"/>
            </a:endParaRPr>
          </a:p>
        </p:txBody>
      </p:sp>
      <p:sp>
        <p:nvSpPr>
          <p:cNvPr id="53252" name="Text Box 6"/>
          <p:cNvSpPr txBox="1">
            <a:spLocks noChangeArrowheads="1"/>
          </p:cNvSpPr>
          <p:nvPr/>
        </p:nvSpPr>
        <p:spPr bwMode="auto">
          <a:xfrm>
            <a:off x="1801813" y="1333501"/>
            <a:ext cx="8496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a:latin typeface="HG丸ｺﾞｼｯｸM-PRO" panose="020F0600000000000000" pitchFamily="50" charset="-128"/>
                <a:ea typeface="HG丸ｺﾞｼｯｸM-PRO" panose="020F0600000000000000" pitchFamily="50" charset="-128"/>
              </a:rPr>
              <a:t>水道法施行規則第</a:t>
            </a:r>
            <a:r>
              <a:rPr lang="en-US" altLang="ja-JP">
                <a:latin typeface="HG丸ｺﾞｼｯｸM-PRO" panose="020F0600000000000000" pitchFamily="50" charset="-128"/>
                <a:ea typeface="HG丸ｺﾞｼｯｸM-PRO" panose="020F0600000000000000" pitchFamily="50" charset="-128"/>
              </a:rPr>
              <a:t>36</a:t>
            </a:r>
            <a:r>
              <a:rPr lang="ja-JP" altLang="en-US">
                <a:latin typeface="HG丸ｺﾞｼｯｸM-PRO" panose="020F0600000000000000" pitchFamily="50" charset="-128"/>
                <a:ea typeface="HG丸ｺﾞｼｯｸM-PRO" panose="020F0600000000000000" pitchFamily="50" charset="-128"/>
              </a:rPr>
              <a:t>条　</a:t>
            </a:r>
            <a:r>
              <a:rPr lang="ja-JP" altLang="en-US" u="sng">
                <a:solidFill>
                  <a:srgbClr val="000099"/>
                </a:solidFill>
                <a:latin typeface="HG丸ｺﾞｼｯｸM-PRO" panose="020F0600000000000000" pitchFamily="50" charset="-128"/>
                <a:ea typeface="HG丸ｺﾞｼｯｸM-PRO" panose="020F0600000000000000" pitchFamily="50" charset="-128"/>
              </a:rPr>
              <a:t>事業運営の基準</a:t>
            </a:r>
            <a:endParaRPr lang="en-US" altLang="ja-JP" sz="2400" u="sng">
              <a:solidFill>
                <a:srgbClr val="000099"/>
              </a:solidFill>
              <a:latin typeface="HG丸ｺﾞｼｯｸM-PRO" panose="020F0600000000000000" pitchFamily="50" charset="-128"/>
              <a:ea typeface="HG丸ｺﾞｼｯｸM-PRO" panose="020F0600000000000000" pitchFamily="50" charset="-128"/>
            </a:endParaRPr>
          </a:p>
        </p:txBody>
      </p:sp>
      <p:sp>
        <p:nvSpPr>
          <p:cNvPr id="53253" name="Text Box 6"/>
          <p:cNvSpPr txBox="1">
            <a:spLocks noChangeArrowheads="1"/>
          </p:cNvSpPr>
          <p:nvPr/>
        </p:nvSpPr>
        <p:spPr bwMode="auto">
          <a:xfrm>
            <a:off x="1949450" y="2125664"/>
            <a:ext cx="8674100"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①　給水装置工事主任技術者の指名（給水装置工事ごと）</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②　適切に作業を行うことができる技能を有する者の配置</a:t>
            </a:r>
            <a:r>
              <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r>
            <a:br>
              <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b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（配水管から分岐して給水管を設ける工事など）</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③　水道事業者の承認を受けた工法、工事条件への適合</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④</a:t>
            </a:r>
            <a:r>
              <a:rPr lang="ja-JP" altLang="en-US" sz="2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研修機会の確保</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（給水装置工事主任技術者やその他の工事従事者）</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⑤　構造及び材質の基準への適合、機械器具の適正使用</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⑥　記録の保存（工事ごと、</a:t>
            </a:r>
            <a:r>
              <a:rPr lang="en-US" altLang="ja-JP" sz="2400" dirty="0">
                <a:latin typeface="HG丸ｺﾞｼｯｸM-PRO" panose="020F0600000000000000" pitchFamily="50" charset="-128"/>
                <a:ea typeface="HG丸ｺﾞｼｯｸM-PRO" panose="020F0600000000000000" pitchFamily="50" charset="-128"/>
              </a:rPr>
              <a:t>3</a:t>
            </a:r>
            <a:r>
              <a:rPr lang="ja-JP" altLang="en-US" sz="2400" dirty="0">
                <a:latin typeface="HG丸ｺﾞｼｯｸM-PRO" panose="020F0600000000000000" pitchFamily="50" charset="-128"/>
                <a:ea typeface="HG丸ｺﾞｼｯｸM-PRO" panose="020F0600000000000000" pitchFamily="50" charset="-128"/>
              </a:rPr>
              <a:t>年間）</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CF963954-650B-4EC9-95B6-FFA7B75B0D12}" type="slidenum">
              <a:rPr lang="ja-JP" altLang="en-US" smtClean="0"/>
              <a:pPr>
                <a:defRPr/>
              </a:pPr>
              <a:t>6</a:t>
            </a:fld>
            <a:endParaRPr lang="ja-JP" altLang="en-US" dirty="0"/>
          </a:p>
        </p:txBody>
      </p:sp>
    </p:spTree>
    <p:extLst>
      <p:ext uri="{BB962C8B-B14F-4D97-AF65-F5344CB8AC3E}">
        <p14:creationId xmlns:p14="http://schemas.microsoft.com/office/powerpoint/2010/main" val="3503342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679050" y="1663696"/>
            <a:ext cx="9060919" cy="4246037"/>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p>
        </p:txBody>
      </p:sp>
      <p:sp>
        <p:nvSpPr>
          <p:cNvPr id="55299" name="Rectangle 3"/>
          <p:cNvSpPr txBox="1">
            <a:spLocks noChangeArrowheads="1"/>
          </p:cNvSpPr>
          <p:nvPr/>
        </p:nvSpPr>
        <p:spPr bwMode="auto">
          <a:xfrm>
            <a:off x="1521886" y="527576"/>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給水</a:t>
            </a:r>
            <a:r>
              <a:rPr lang="ja-JP" altLang="en-US" sz="4000" b="1" dirty="0">
                <a:latin typeface="HG丸ｺﾞｼｯｸM-PRO" panose="020F0600000000000000" pitchFamily="50" charset="-128"/>
                <a:ea typeface="HG丸ｺﾞｼｯｸM-PRO" panose="020F0600000000000000" pitchFamily="50" charset="-128"/>
              </a:rPr>
              <a:t>装置工事主任技術者の職務等</a:t>
            </a:r>
          </a:p>
        </p:txBody>
      </p:sp>
      <p:sp>
        <p:nvSpPr>
          <p:cNvPr id="55300" name="Text Box 6"/>
          <p:cNvSpPr txBox="1">
            <a:spLocks noChangeArrowheads="1"/>
          </p:cNvSpPr>
          <p:nvPr/>
        </p:nvSpPr>
        <p:spPr bwMode="auto">
          <a:xfrm>
            <a:off x="1783825" y="1631945"/>
            <a:ext cx="881062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50000"/>
              </a:spcBef>
              <a:buFontTx/>
              <a:buNone/>
            </a:pPr>
            <a:r>
              <a:rPr lang="ja-JP" altLang="en-US" sz="3200">
                <a:latin typeface="HG丸ｺﾞｼｯｸM-PRO" panose="020F0600000000000000" pitchFamily="50" charset="-128"/>
                <a:ea typeface="HG丸ｺﾞｼｯｸM-PRO" panose="020F0600000000000000" pitchFamily="50" charset="-128"/>
              </a:rPr>
              <a:t>水道法</a:t>
            </a:r>
            <a:r>
              <a:rPr lang="en-US" altLang="ja-JP" sz="3200">
                <a:latin typeface="HG丸ｺﾞｼｯｸM-PRO" panose="020F0600000000000000" pitchFamily="50" charset="-128"/>
                <a:ea typeface="HG丸ｺﾞｼｯｸM-PRO" panose="020F0600000000000000" pitchFamily="50" charset="-128"/>
              </a:rPr>
              <a:t>25</a:t>
            </a:r>
            <a:r>
              <a:rPr lang="ja-JP" altLang="en-US" sz="3200">
                <a:latin typeface="HG丸ｺﾞｼｯｸM-PRO" panose="020F0600000000000000" pitchFamily="50" charset="-128"/>
                <a:ea typeface="HG丸ｺﾞｼｯｸM-PRO" panose="020F0600000000000000" pitchFamily="50" charset="-128"/>
              </a:rPr>
              <a:t>条の</a:t>
            </a:r>
            <a:r>
              <a:rPr lang="en-US" altLang="ja-JP" sz="3200">
                <a:latin typeface="HG丸ｺﾞｼｯｸM-PRO" panose="020F0600000000000000" pitchFamily="50" charset="-128"/>
                <a:ea typeface="HG丸ｺﾞｼｯｸM-PRO" panose="020F0600000000000000" pitchFamily="50" charset="-128"/>
              </a:rPr>
              <a:t>4</a:t>
            </a:r>
            <a:r>
              <a:rPr lang="ja-JP" altLang="en-US" sz="3200">
                <a:latin typeface="HG丸ｺﾞｼｯｸM-PRO" panose="020F0600000000000000" pitchFamily="50" charset="-128"/>
                <a:ea typeface="HG丸ｺﾞｼｯｸM-PRO" panose="020F0600000000000000" pitchFamily="50" charset="-128"/>
              </a:rPr>
              <a:t>、同法施行規則</a:t>
            </a:r>
            <a:r>
              <a:rPr lang="en-US" altLang="ja-JP" sz="3200">
                <a:latin typeface="HG丸ｺﾞｼｯｸM-PRO" panose="020F0600000000000000" pitchFamily="50" charset="-128"/>
                <a:ea typeface="HG丸ｺﾞｼｯｸM-PRO" panose="020F0600000000000000" pitchFamily="50" charset="-128"/>
              </a:rPr>
              <a:t>23</a:t>
            </a:r>
            <a:r>
              <a:rPr lang="ja-JP" altLang="en-US" sz="3200">
                <a:latin typeface="HG丸ｺﾞｼｯｸM-PRO" panose="020F0600000000000000" pitchFamily="50" charset="-128"/>
                <a:ea typeface="HG丸ｺﾞｼｯｸM-PRO" panose="020F0600000000000000" pitchFamily="50" charset="-128"/>
              </a:rPr>
              <a:t>条</a:t>
            </a:r>
            <a:endParaRPr lang="en-US" altLang="ja-JP" sz="3200">
              <a:latin typeface="HG丸ｺﾞｼｯｸM-PRO" panose="020F0600000000000000" pitchFamily="50" charset="-128"/>
              <a:ea typeface="HG丸ｺﾞｼｯｸM-PRO" panose="020F0600000000000000" pitchFamily="50" charset="-128"/>
            </a:endParaRPr>
          </a:p>
        </p:txBody>
      </p:sp>
      <p:sp>
        <p:nvSpPr>
          <p:cNvPr id="55301" name="Text Box 6"/>
          <p:cNvSpPr txBox="1">
            <a:spLocks noChangeArrowheads="1"/>
          </p:cNvSpPr>
          <p:nvPr/>
        </p:nvSpPr>
        <p:spPr bwMode="auto">
          <a:xfrm>
            <a:off x="1940986" y="2544758"/>
            <a:ext cx="84963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①　給水装置工事に関する</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技術上の管理</a:t>
            </a:r>
            <a:endParaRPr lang="en-US" altLang="ja-JP"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②　給水装置工事に従事する者の</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技術上の指導監督</a:t>
            </a:r>
            <a:endParaRPr lang="en-US" altLang="ja-JP"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③　</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構造及び材質の基準</a:t>
            </a:r>
            <a:r>
              <a:rPr lang="ja-JP" altLang="en-US" dirty="0">
                <a:latin typeface="HG丸ｺﾞｼｯｸM-PRO" panose="020F0600000000000000" pitchFamily="50" charset="-128"/>
                <a:ea typeface="HG丸ｺﾞｼｯｸM-PRO" panose="020F0600000000000000" pitchFamily="50" charset="-128"/>
              </a:rPr>
              <a:t>に適合していることの確認</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④　工事に関する</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水道事業者との連絡調整</a:t>
            </a:r>
            <a:endParaRPr lang="en-US" altLang="ja-JP"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（水道法施行規則第</a:t>
            </a:r>
            <a:r>
              <a:rPr lang="en-US" altLang="ja-JP" dirty="0">
                <a:latin typeface="HG丸ｺﾞｼｯｸM-PRO" panose="020F0600000000000000" pitchFamily="50" charset="-128"/>
                <a:ea typeface="HG丸ｺﾞｼｯｸM-PRO" panose="020F0600000000000000" pitchFamily="50" charset="-128"/>
              </a:rPr>
              <a:t>23</a:t>
            </a:r>
            <a:r>
              <a:rPr lang="ja-JP" altLang="en-US" dirty="0">
                <a:latin typeface="HG丸ｺﾞｼｯｸM-PRO" panose="020F0600000000000000" pitchFamily="50" charset="-128"/>
                <a:ea typeface="HG丸ｺﾞｼｯｸM-PRO" panose="020F0600000000000000" pitchFamily="50" charset="-128"/>
              </a:rPr>
              <a:t>条）</a:t>
            </a:r>
            <a:endParaRPr lang="en-US" altLang="ja-JP"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18177A26-8904-4C76-AEDE-706E63929432}" type="slidenum">
              <a:rPr lang="ja-JP" altLang="en-US" smtClean="0"/>
              <a:pPr>
                <a:defRPr/>
              </a:pPr>
              <a:t>7</a:t>
            </a:fld>
            <a:endParaRPr lang="ja-JP" altLang="en-US" dirty="0"/>
          </a:p>
        </p:txBody>
      </p:sp>
    </p:spTree>
    <p:extLst>
      <p:ext uri="{BB962C8B-B14F-4D97-AF65-F5344CB8AC3E}">
        <p14:creationId xmlns:p14="http://schemas.microsoft.com/office/powerpoint/2010/main" val="870670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60574" y="1722974"/>
            <a:ext cx="9974126" cy="2451645"/>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p>
        </p:txBody>
      </p:sp>
      <p:sp>
        <p:nvSpPr>
          <p:cNvPr id="59395" name="Rectangle 3"/>
          <p:cNvSpPr txBox="1">
            <a:spLocks noChangeArrowheads="1"/>
          </p:cNvSpPr>
          <p:nvPr/>
        </p:nvSpPr>
        <p:spPr bwMode="auto">
          <a:xfrm>
            <a:off x="1206218" y="563952"/>
            <a:ext cx="9482837" cy="9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構造</a:t>
            </a:r>
            <a:r>
              <a:rPr lang="ja-JP" altLang="en-US" sz="4000" b="1" dirty="0">
                <a:latin typeface="HG丸ｺﾞｼｯｸM-PRO" panose="020F0600000000000000" pitchFamily="50" charset="-128"/>
                <a:ea typeface="HG丸ｺﾞｼｯｸM-PRO" panose="020F0600000000000000" pitchFamily="50" charset="-128"/>
              </a:rPr>
              <a:t>及び材質基準の基本的な</a:t>
            </a:r>
            <a:r>
              <a:rPr lang="ja-JP" altLang="en-US" sz="4000" b="1" dirty="0" smtClean="0">
                <a:latin typeface="HG丸ｺﾞｼｯｸM-PRO" panose="020F0600000000000000" pitchFamily="50" charset="-128"/>
                <a:ea typeface="HG丸ｺﾞｼｯｸM-PRO" panose="020F0600000000000000" pitchFamily="50" charset="-128"/>
              </a:rPr>
              <a:t>考え方①</a:t>
            </a:r>
            <a:endParaRPr lang="ja-JP" altLang="en-US" sz="4000" b="1" dirty="0">
              <a:latin typeface="HG丸ｺﾞｼｯｸM-PRO" panose="020F0600000000000000" pitchFamily="50" charset="-128"/>
              <a:ea typeface="HG丸ｺﾞｼｯｸM-PRO" panose="020F0600000000000000" pitchFamily="50" charset="-128"/>
            </a:endParaRPr>
          </a:p>
        </p:txBody>
      </p:sp>
      <p:sp>
        <p:nvSpPr>
          <p:cNvPr id="59396" name="Text Box 6"/>
          <p:cNvSpPr txBox="1">
            <a:spLocks noChangeArrowheads="1"/>
          </p:cNvSpPr>
          <p:nvPr/>
        </p:nvSpPr>
        <p:spPr bwMode="auto">
          <a:xfrm>
            <a:off x="1099612" y="1777468"/>
            <a:ext cx="881062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50000"/>
              </a:spcBef>
              <a:buFontTx/>
              <a:buNone/>
            </a:pPr>
            <a:r>
              <a:rPr lang="ja-JP" altLang="en-US" sz="3200" dirty="0">
                <a:latin typeface="HG丸ｺﾞｼｯｸM-PRO" panose="020F0600000000000000" pitchFamily="50" charset="-128"/>
                <a:ea typeface="HG丸ｺﾞｼｯｸM-PRO" panose="020F0600000000000000" pitchFamily="50" charset="-128"/>
              </a:rPr>
              <a:t>水道法</a:t>
            </a:r>
            <a:r>
              <a:rPr lang="en-US" altLang="ja-JP" sz="3200" dirty="0">
                <a:latin typeface="HG丸ｺﾞｼｯｸM-PRO" panose="020F0600000000000000" pitchFamily="50" charset="-128"/>
                <a:ea typeface="HG丸ｺﾞｼｯｸM-PRO" panose="020F0600000000000000" pitchFamily="50" charset="-128"/>
              </a:rPr>
              <a:t>16</a:t>
            </a:r>
            <a:r>
              <a:rPr lang="ja-JP" altLang="en-US" sz="3200" dirty="0">
                <a:latin typeface="HG丸ｺﾞｼｯｸM-PRO" panose="020F0600000000000000" pitchFamily="50" charset="-128"/>
                <a:ea typeface="HG丸ｺﾞｼｯｸM-PRO" panose="020F0600000000000000" pitchFamily="50" charset="-128"/>
              </a:rPr>
              <a:t>条　給水装置の構造及び材質</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59397" name="Text Box 6"/>
          <p:cNvSpPr txBox="1">
            <a:spLocks noChangeArrowheads="1"/>
          </p:cNvSpPr>
          <p:nvPr/>
        </p:nvSpPr>
        <p:spPr bwMode="auto">
          <a:xfrm>
            <a:off x="1099612" y="2567629"/>
            <a:ext cx="972078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給水装置の構造・材質が基準に適合していない</a:t>
            </a:r>
            <a:r>
              <a:rPr lang="ja-JP" altLang="en-US"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とき</a:t>
            </a:r>
            <a:r>
              <a:rPr lang="ja-JP" altLang="en-US" dirty="0" smtClean="0">
                <a:latin typeface="HG丸ｺﾞｼｯｸM-PRO" panose="020F0600000000000000" pitchFamily="50" charset="-128"/>
                <a:ea typeface="HG丸ｺﾞｼｯｸM-PRO" panose="020F0600000000000000" pitchFamily="50" charset="-128"/>
              </a:rPr>
              <a:t>は</a:t>
            </a:r>
            <a:r>
              <a:rPr lang="ja-JP" altLang="en-US" dirty="0">
                <a:latin typeface="HG丸ｺﾞｼｯｸM-PRO" panose="020F0600000000000000" pitchFamily="50" charset="-128"/>
                <a:ea typeface="HG丸ｺﾞｼｯｸM-PRO" panose="020F0600000000000000" pitchFamily="50" charset="-128"/>
              </a:rPr>
              <a:t>、給水契約を拒み、又は基準に適合させるまでの間、</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給水を停止することができる。</a:t>
            </a:r>
          </a:p>
        </p:txBody>
      </p:sp>
      <p:sp>
        <p:nvSpPr>
          <p:cNvPr id="59398" name="正方形/長方形 8"/>
          <p:cNvSpPr>
            <a:spLocks noChangeArrowheads="1"/>
          </p:cNvSpPr>
          <p:nvPr/>
        </p:nvSpPr>
        <p:spPr bwMode="auto">
          <a:xfrm>
            <a:off x="1181100" y="4267435"/>
            <a:ext cx="9021239"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ts val="4000"/>
              </a:lnSpc>
              <a:spcBef>
                <a:spcPct val="0"/>
              </a:spcBef>
              <a:buNone/>
            </a:pPr>
            <a:r>
              <a:rPr lang="ja-JP" altLang="en-US" sz="2600" dirty="0">
                <a:latin typeface="HG丸ｺﾞｼｯｸM-PRO" panose="020F0600000000000000" pitchFamily="50" charset="-128"/>
                <a:ea typeface="HG丸ｺﾞｼｯｸM-PRO" panose="020F0600000000000000" pitchFamily="50" charset="-128"/>
              </a:rPr>
              <a:t>○　給水契約の拒否や給水停止の発動判断基準</a:t>
            </a:r>
          </a:p>
          <a:p>
            <a:pPr>
              <a:lnSpc>
                <a:spcPts val="4000"/>
              </a:lnSpc>
              <a:spcBef>
                <a:spcPct val="0"/>
              </a:spcBef>
              <a:buNone/>
            </a:pPr>
            <a:r>
              <a:rPr lang="ja-JP" altLang="en-US" sz="2600" dirty="0">
                <a:latin typeface="HG丸ｺﾞｼｯｸM-PRO" panose="020F0600000000000000" pitchFamily="50" charset="-128"/>
                <a:ea typeface="HG丸ｺﾞｼｯｸM-PRO" panose="020F0600000000000000" pitchFamily="50" charset="-128"/>
              </a:rPr>
              <a:t>○　給水装置が有すべき必要最小限の要件の基準化</a:t>
            </a:r>
          </a:p>
        </p:txBody>
      </p:sp>
      <p:sp>
        <p:nvSpPr>
          <p:cNvPr id="2" name="スライド番号プレースホルダー 1"/>
          <p:cNvSpPr>
            <a:spLocks noGrp="1"/>
          </p:cNvSpPr>
          <p:nvPr>
            <p:ph type="sldNum" sz="quarter" idx="12"/>
          </p:nvPr>
        </p:nvSpPr>
        <p:spPr/>
        <p:txBody>
          <a:bodyPr/>
          <a:lstStyle/>
          <a:p>
            <a:pPr>
              <a:defRPr/>
            </a:pPr>
            <a:fld id="{B843533E-D625-4FDA-8218-9E3EF4C07BCB}" type="slidenum">
              <a:rPr lang="ja-JP" altLang="en-US" smtClean="0"/>
              <a:pPr>
                <a:defRPr/>
              </a:pPr>
              <a:t>8</a:t>
            </a:fld>
            <a:endParaRPr lang="ja-JP" altLang="en-US" dirty="0"/>
          </a:p>
        </p:txBody>
      </p:sp>
    </p:spTree>
    <p:extLst>
      <p:ext uri="{BB962C8B-B14F-4D97-AF65-F5344CB8AC3E}">
        <p14:creationId xmlns:p14="http://schemas.microsoft.com/office/powerpoint/2010/main" val="284081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15161" y="1268412"/>
            <a:ext cx="11487817" cy="5010150"/>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443" name="Rectangle 3"/>
          <p:cNvSpPr txBox="1">
            <a:spLocks noChangeArrowheads="1"/>
          </p:cNvSpPr>
          <p:nvPr/>
        </p:nvSpPr>
        <p:spPr bwMode="auto">
          <a:xfrm>
            <a:off x="936735" y="287491"/>
            <a:ext cx="10244667"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構造</a:t>
            </a:r>
            <a:r>
              <a:rPr lang="ja-JP" altLang="en-US" sz="4000" b="1" dirty="0">
                <a:latin typeface="HG丸ｺﾞｼｯｸM-PRO" panose="020F0600000000000000" pitchFamily="50" charset="-128"/>
                <a:ea typeface="HG丸ｺﾞｼｯｸM-PRO" panose="020F0600000000000000" pitchFamily="50" charset="-128"/>
              </a:rPr>
              <a:t>及び材質基準の基本的な</a:t>
            </a:r>
            <a:r>
              <a:rPr lang="ja-JP" altLang="en-US" sz="4000" b="1" dirty="0" smtClean="0">
                <a:latin typeface="HG丸ｺﾞｼｯｸM-PRO" panose="020F0600000000000000" pitchFamily="50" charset="-128"/>
                <a:ea typeface="HG丸ｺﾞｼｯｸM-PRO" panose="020F0600000000000000" pitchFamily="50" charset="-128"/>
              </a:rPr>
              <a:t>考え方②</a:t>
            </a:r>
            <a:endParaRPr lang="ja-JP" altLang="en-US" sz="4000" b="1" dirty="0">
              <a:latin typeface="HG丸ｺﾞｼｯｸM-PRO" panose="020F0600000000000000" pitchFamily="50" charset="-128"/>
              <a:ea typeface="HG丸ｺﾞｼｯｸM-PRO" panose="020F0600000000000000" pitchFamily="50" charset="-128"/>
            </a:endParaRPr>
          </a:p>
        </p:txBody>
      </p:sp>
      <p:sp>
        <p:nvSpPr>
          <p:cNvPr id="61444" name="Text Box 6"/>
          <p:cNvSpPr txBox="1">
            <a:spLocks noChangeArrowheads="1"/>
          </p:cNvSpPr>
          <p:nvPr/>
        </p:nvSpPr>
        <p:spPr bwMode="auto">
          <a:xfrm>
            <a:off x="315162" y="1287615"/>
            <a:ext cx="1075923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50000"/>
              </a:spcBef>
              <a:buFontTx/>
              <a:buNone/>
            </a:pPr>
            <a:r>
              <a:rPr lang="ja-JP" altLang="en-US" dirty="0" smtClean="0">
                <a:latin typeface="HG丸ｺﾞｼｯｸM-PRO" panose="020F0600000000000000" pitchFamily="50" charset="-128"/>
                <a:ea typeface="HG丸ｺﾞｼｯｸM-PRO" panose="020F0600000000000000" pitchFamily="50" charset="-128"/>
              </a:rPr>
              <a:t>○　水道法</a:t>
            </a:r>
            <a:r>
              <a:rPr lang="ja-JP" altLang="en-US" dirty="0">
                <a:latin typeface="HG丸ｺﾞｼｯｸM-PRO" panose="020F0600000000000000" pitchFamily="50" charset="-128"/>
                <a:ea typeface="HG丸ｺﾞｼｯｸM-PRO" panose="020F0600000000000000" pitchFamily="50" charset="-128"/>
              </a:rPr>
              <a:t>施行令</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第６条</a:t>
            </a:r>
            <a:r>
              <a:rPr lang="ja-JP" altLang="en-US" dirty="0">
                <a:latin typeface="HG丸ｺﾞｼｯｸM-PRO" panose="020F0600000000000000" pitchFamily="50" charset="-128"/>
                <a:ea typeface="HG丸ｺﾞｼｯｸM-PRO" panose="020F0600000000000000" pitchFamily="50" charset="-128"/>
              </a:rPr>
              <a:t>　給水装置の構造及び材質の基準</a:t>
            </a:r>
            <a:endParaRPr lang="en-US" altLang="ja-JP" dirty="0">
              <a:latin typeface="HG丸ｺﾞｼｯｸM-PRO" panose="020F0600000000000000" pitchFamily="50" charset="-128"/>
              <a:ea typeface="HG丸ｺﾞｼｯｸM-PRO" panose="020F0600000000000000" pitchFamily="50" charset="-128"/>
            </a:endParaRPr>
          </a:p>
        </p:txBody>
      </p:sp>
      <p:sp>
        <p:nvSpPr>
          <p:cNvPr id="61445" name="Text Box 6"/>
          <p:cNvSpPr txBox="1">
            <a:spLocks noChangeArrowheads="1"/>
          </p:cNvSpPr>
          <p:nvPr/>
        </p:nvSpPr>
        <p:spPr bwMode="auto">
          <a:xfrm>
            <a:off x="1019510" y="2025802"/>
            <a:ext cx="10576316"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①　配水管への取付口の位置は、他の給水装置の取付口から</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３０ｃｍ以上離れていること。</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②　配水管への取付口における給水管の口径は、</a:t>
            </a:r>
            <a:r>
              <a:rPr lang="en-US" altLang="ja-JP" sz="2400" dirty="0">
                <a:solidFill>
                  <a:srgbClr val="FF0000"/>
                </a:solidFill>
                <a:latin typeface="HG丸ｺﾞｼｯｸM-PRO" panose="020F0600000000000000" pitchFamily="50" charset="-128"/>
                <a:ea typeface="HG丸ｺﾞｼｯｸM-PRO" panose="020F0600000000000000" pitchFamily="50" charset="-128"/>
              </a:rPr>
              <a:t/>
            </a:r>
            <a:br>
              <a:rPr lang="en-US" altLang="ja-JP" sz="2400" dirty="0">
                <a:solidFill>
                  <a:srgbClr val="FF0000"/>
                </a:solidFill>
                <a:latin typeface="HG丸ｺﾞｼｯｸM-PRO" panose="020F0600000000000000" pitchFamily="50" charset="-128"/>
                <a:ea typeface="HG丸ｺﾞｼｯｸM-PRO" panose="020F0600000000000000" pitchFamily="50" charset="-128"/>
              </a:rPr>
            </a:b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水の使用量に比し、著しく過大でないこと。</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③　配水管の水圧に影響を及ぼすおそれのある</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ポンプに直接連結されていないこと。</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④　水圧、土圧等に対して充分な耐力を有し、</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水が汚染され、又は漏れるおそれがないこと。</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⑤　</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凍結、破壊、侵食等を防止</a:t>
            </a:r>
            <a:r>
              <a:rPr lang="ja-JP" altLang="en-US" sz="2400" dirty="0">
                <a:latin typeface="HG丸ｺﾞｼｯｸM-PRO" panose="020F0600000000000000" pitchFamily="50" charset="-128"/>
                <a:ea typeface="HG丸ｺﾞｼｯｸM-PRO" panose="020F0600000000000000" pitchFamily="50" charset="-128"/>
              </a:rPr>
              <a:t>するための措置が講ぜられて</a:t>
            </a:r>
            <a:r>
              <a:rPr lang="ja-JP" altLang="en-US" sz="2400" dirty="0" smtClean="0">
                <a:latin typeface="HG丸ｺﾞｼｯｸM-PRO" panose="020F0600000000000000" pitchFamily="50" charset="-128"/>
                <a:ea typeface="HG丸ｺﾞｼｯｸM-PRO" panose="020F0600000000000000" pitchFamily="50" charset="-128"/>
              </a:rPr>
              <a:t>いる</a:t>
            </a:r>
            <a:r>
              <a:rPr lang="ja-JP" altLang="en-US" sz="2400" dirty="0">
                <a:latin typeface="HG丸ｺﾞｼｯｸM-PRO" panose="020F0600000000000000" pitchFamily="50" charset="-128"/>
                <a:ea typeface="HG丸ｺﾞｼｯｸM-PRO" panose="020F0600000000000000" pitchFamily="50" charset="-128"/>
              </a:rPr>
              <a:t>こと。</a:t>
            </a:r>
          </a:p>
          <a:p>
            <a:pPr eaLnBrk="1" hangingPunct="1">
              <a:lnSpc>
                <a:spcPct val="100000"/>
              </a:lnSpc>
              <a:spcBef>
                <a:spcPct val="50000"/>
              </a:spcBef>
              <a:buFontTx/>
              <a:buNone/>
            </a:pPr>
            <a:r>
              <a:rPr lang="en-US" altLang="ja-JP" sz="2400" dirty="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8741229" y="6400800"/>
            <a:ext cx="2743200" cy="365125"/>
          </a:xfrm>
        </p:spPr>
        <p:txBody>
          <a:bodyPr/>
          <a:lstStyle/>
          <a:p>
            <a:pPr>
              <a:defRPr/>
            </a:pPr>
            <a:fld id="{BB5694F5-E548-4A6B-9585-B4D9A33DB3D6}" type="slidenum">
              <a:rPr lang="ja-JP" altLang="en-US" smtClean="0"/>
              <a:pPr>
                <a:defRPr/>
              </a:pPr>
              <a:t>9</a:t>
            </a:fld>
            <a:endParaRPr lang="ja-JP" altLang="en-US" dirty="0"/>
          </a:p>
        </p:txBody>
      </p:sp>
    </p:spTree>
    <p:extLst>
      <p:ext uri="{BB962C8B-B14F-4D97-AF65-F5344CB8AC3E}">
        <p14:creationId xmlns:p14="http://schemas.microsoft.com/office/powerpoint/2010/main" val="3202636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8369</TotalTime>
  <Words>10142</Words>
  <Application>Microsoft Office PowerPoint</Application>
  <PresentationFormat>ワイド画面</PresentationFormat>
  <Paragraphs>675</Paragraphs>
  <Slides>53</Slides>
  <Notes>52</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53</vt:i4>
      </vt:variant>
    </vt:vector>
  </HeadingPairs>
  <TitlesOfParts>
    <vt:vector size="68" baseType="lpstr">
      <vt:lpstr>HGP創英角ﾎﾟｯﾌﾟ体</vt:lpstr>
      <vt:lpstr>HG丸ｺﾞｼｯｸM-PRO</vt:lpstr>
      <vt:lpstr>HG創英角ﾎﾟｯﾌﾟ体</vt:lpstr>
      <vt:lpstr>Meiryo UI</vt:lpstr>
      <vt:lpstr>ＭＳ Ｐゴシック</vt:lpstr>
      <vt:lpstr>ＭＳ ゴシック</vt:lpstr>
      <vt:lpstr>游ゴシック</vt:lpstr>
      <vt:lpstr>游ゴシック Light</vt:lpstr>
      <vt:lpstr>游明朝</vt:lpstr>
      <vt:lpstr>Arial</vt:lpstr>
      <vt:lpstr>Calibri</vt:lpstr>
      <vt:lpstr>Tahoma</vt:lpstr>
      <vt:lpstr>Times New Roman</vt:lpstr>
      <vt:lpstr>Office テーマ</vt:lpstr>
      <vt:lpstr>Acrobat Document</vt:lpstr>
      <vt:lpstr>PowerPoint プレゼンテーション</vt:lpstr>
      <vt:lpstr>水道法令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水道事業者における取組み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横浜市内で施工する給水装置工事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違反・トラブル防止について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lpstr>お客さまに安全でおいしい水をお届けするために</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ｷﾑﾗ ﾉﾘﾕｷ</dc:creator>
  <cp:lastModifiedBy>ﾔﾊﾀｹ ﾂｶｻ</cp:lastModifiedBy>
  <cp:revision>314</cp:revision>
  <cp:lastPrinted>2022-11-25T06:46:04Z</cp:lastPrinted>
  <dcterms:created xsi:type="dcterms:W3CDTF">2019-11-20T02:48:38Z</dcterms:created>
  <dcterms:modified xsi:type="dcterms:W3CDTF">2022-12-14T04:02:26Z</dcterms:modified>
</cp:coreProperties>
</file>