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1" r:id="rId2"/>
    <p:sldId id="285" r:id="rId3"/>
    <p:sldId id="298" r:id="rId4"/>
    <p:sldId id="387" r:id="rId5"/>
    <p:sldId id="388" r:id="rId6"/>
    <p:sldId id="401" r:id="rId7"/>
    <p:sldId id="408" r:id="rId8"/>
    <p:sldId id="371" r:id="rId9"/>
    <p:sldId id="372" r:id="rId10"/>
    <p:sldId id="391" r:id="rId11"/>
    <p:sldId id="383" r:id="rId12"/>
    <p:sldId id="376" r:id="rId13"/>
    <p:sldId id="405" r:id="rId14"/>
    <p:sldId id="374" r:id="rId15"/>
    <p:sldId id="392" r:id="rId16"/>
    <p:sldId id="409" r:id="rId17"/>
    <p:sldId id="393" r:id="rId18"/>
    <p:sldId id="410" r:id="rId19"/>
    <p:sldId id="381" r:id="rId20"/>
    <p:sldId id="384" r:id="rId21"/>
    <p:sldId id="390" r:id="rId22"/>
    <p:sldId id="389" r:id="rId23"/>
    <p:sldId id="397" r:id="rId24"/>
    <p:sldId id="413" r:id="rId25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toko Maruyama" initials="A" lastIdx="21" clrIdx="0">
    <p:extLst>
      <p:ext uri="{19B8F6BF-5375-455C-9EA6-DF929625EA0E}">
        <p15:presenceInfo xmlns:p15="http://schemas.microsoft.com/office/powerpoint/2012/main" userId="Satoko Maruyama" providerId="None"/>
      </p:ext>
    </p:extLst>
  </p:cmAuthor>
  <p:cmAuthor id="2" name="ｲｼｶﾜ ﾄﾓﾋﾛ" initials="ｲﾄ" lastIdx="17" clrIdx="1">
    <p:extLst>
      <p:ext uri="{19B8F6BF-5375-455C-9EA6-DF929625EA0E}">
        <p15:presenceInfo xmlns:p15="http://schemas.microsoft.com/office/powerpoint/2012/main" userId="S-1-5-21-2683370519-488788295-2606883591-20493" providerId="AD"/>
      </p:ext>
    </p:extLst>
  </p:cmAuthor>
  <p:cmAuthor id="3" name="ﾔﾏｸﾞﾁ ﾔｽﾌﾐ" initials="ﾔﾔ" lastIdx="1" clrIdx="2">
    <p:extLst>
      <p:ext uri="{19B8F6BF-5375-455C-9EA6-DF929625EA0E}">
        <p15:presenceInfo xmlns:p15="http://schemas.microsoft.com/office/powerpoint/2012/main" userId="S-1-5-21-2683370519-488788295-2606883591-27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55A11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5932" autoAdjust="0"/>
  </p:normalViewPr>
  <p:slideViewPr>
    <p:cSldViewPr snapToGrid="0">
      <p:cViewPr>
        <p:scale>
          <a:sx n="50" d="100"/>
          <a:sy n="50" d="100"/>
        </p:scale>
        <p:origin x="1500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0" d="100"/>
        <a:sy n="110" d="100"/>
      </p:scale>
      <p:origin x="0" y="-5564"/>
    </p:cViewPr>
  </p:sorterViewPr>
  <p:notesViewPr>
    <p:cSldViewPr snapToGrid="0">
      <p:cViewPr>
        <p:scale>
          <a:sx n="200" d="100"/>
          <a:sy n="200" d="100"/>
        </p:scale>
        <p:origin x="278" y="-11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wfsv11\public\150&#32076;&#21942;&#20225;&#30011;&#35506;\070_&#26009;&#37329;&#25913;&#23450;\&#20196;&#21644;3&#24180;4&#26376;&#25913;&#23450;&#12304;&#24120;&#29992;&#12305;\06&#12288;&#26009;&#37329;&#25913;&#23450;&#12395;&#38306;&#12377;&#12427;&#24195;&#22577;\030_&#23616;&#22806;&#24195;&#22577;\120_&#24195;&#22577;&#21205;&#30011;\010_&#21205;&#30011;&#26448;&#26009;&#12539;&#36039;&#26009;\&#20803;&#12487;&#12540;&#12479;\P02&#12304;&#12464;&#12521;&#12501;&#12305;&#27700;&#36947;&#26009;&#37329;&#21454;&#20837;&#12398;&#25512;&#31227;&#65288;P4&#65289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85899220986821E-2"/>
          <c:y val="0.10202865906727644"/>
          <c:w val="0.89731098087989358"/>
          <c:h val="0.78296564193333529"/>
        </c:manualLayout>
      </c:layout>
      <c:lineChart>
        <c:grouping val="standard"/>
        <c:varyColors val="0"/>
        <c:ser>
          <c:idx val="0"/>
          <c:order val="0"/>
          <c:tx>
            <c:strRef>
              <c:f>'料金収入の推移（冊子）'!$A$4</c:f>
              <c:strCache>
                <c:ptCount val="1"/>
                <c:pt idx="0">
                  <c:v>水道料金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4.9677430816272919E-2"/>
                  <c:y val="-0.10349469813774737"/>
                </c:manualLayout>
              </c:layout>
              <c:tx>
                <c:rich>
                  <a:bodyPr/>
                  <a:lstStyle/>
                  <a:p>
                    <a:fld id="{63A2295B-9110-453E-994F-C333491D11E9}" type="VALUE">
                      <a:rPr lang="en-US" altLang="ja-JP">
                        <a:solidFill>
                          <a:schemeClr val="bg1"/>
                        </a:solidFill>
                      </a:rPr>
                      <a:pPr/>
                      <a:t>[値]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E00-43CD-8C1D-E0C181C3E173}"/>
                </c:ext>
              </c:extLst>
            </c:dLbl>
            <c:dLbl>
              <c:idx val="12"/>
              <c:layout>
                <c:manualLayout>
                  <c:x val="-4.1397859013560731E-2"/>
                  <c:y val="-9.3145228323972651E-2"/>
                </c:manualLayout>
              </c:layout>
              <c:tx>
                <c:rich>
                  <a:bodyPr/>
                  <a:lstStyle/>
                  <a:p>
                    <a:fld id="{6E20D133-F860-4490-9F47-F9F5EF630C51}" type="VALUE">
                      <a:rPr lang="en-US" altLang="ja-JP" dirty="0">
                        <a:solidFill>
                          <a:schemeClr val="bg1"/>
                        </a:solidFill>
                      </a:rPr>
                      <a:pPr/>
                      <a:t>[値]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00-43CD-8C1D-E0C181C3E173}"/>
                </c:ext>
              </c:extLst>
            </c:dLbl>
            <c:dLbl>
              <c:idx val="30"/>
              <c:layout>
                <c:manualLayout>
                  <c:x val="-2.8909459734553274E-2"/>
                  <c:y val="-8.427173653691270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1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54EC3825-F09D-4EB8-8565-6F920024EE0B}" type="VALUE">
                      <a:rPr lang="en-US" altLang="ja-JP" sz="1200" b="1" dirty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1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E00-43CD-8C1D-E0C181C3E173}"/>
                </c:ext>
              </c:extLst>
            </c:dLbl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'料金収入の推移（冊子）'!$B$3:$BT$3</c:f>
              <c:strCache>
                <c:ptCount val="31"/>
                <c:pt idx="0">
                  <c:v>Ｈ元</c:v>
                </c:pt>
                <c:pt idx="1">
                  <c:v>Ｈ2</c:v>
                </c:pt>
                <c:pt idx="2">
                  <c:v>Ｈ3</c:v>
                </c:pt>
                <c:pt idx="3">
                  <c:v>Ｈ4</c:v>
                </c:pt>
                <c:pt idx="4">
                  <c:v>Ｈ5</c:v>
                </c:pt>
                <c:pt idx="5">
                  <c:v>Ｈ6</c:v>
                </c:pt>
                <c:pt idx="6">
                  <c:v>Ｈ7</c:v>
                </c:pt>
                <c:pt idx="7">
                  <c:v>Ｈ8</c:v>
                </c:pt>
                <c:pt idx="8">
                  <c:v>Ｈ9</c:v>
                </c:pt>
                <c:pt idx="9">
                  <c:v>Ｈ10</c:v>
                </c:pt>
                <c:pt idx="10">
                  <c:v>Ｈ11</c:v>
                </c:pt>
                <c:pt idx="11">
                  <c:v>Ｈ12</c:v>
                </c:pt>
                <c:pt idx="12">
                  <c:v>Ｈ13</c:v>
                </c:pt>
                <c:pt idx="13">
                  <c:v>Ｈ14</c:v>
                </c:pt>
                <c:pt idx="14">
                  <c:v>Ｈ15</c:v>
                </c:pt>
                <c:pt idx="15">
                  <c:v>Ｈ16</c:v>
                </c:pt>
                <c:pt idx="16">
                  <c:v>Ｈ17</c:v>
                </c:pt>
                <c:pt idx="17">
                  <c:v>Ｈ18</c:v>
                </c:pt>
                <c:pt idx="18">
                  <c:v>Ｈ19</c:v>
                </c:pt>
                <c:pt idx="19">
                  <c:v>Ｈ20</c:v>
                </c:pt>
                <c:pt idx="20">
                  <c:v>Ｈ21</c:v>
                </c:pt>
                <c:pt idx="21">
                  <c:v>Ｈ22</c:v>
                </c:pt>
                <c:pt idx="22">
                  <c:v>Ｈ23</c:v>
                </c:pt>
                <c:pt idx="23">
                  <c:v>Ｈ24</c:v>
                </c:pt>
                <c:pt idx="24">
                  <c:v>Ｈ25</c:v>
                </c:pt>
                <c:pt idx="25">
                  <c:v>Ｈ26</c:v>
                </c:pt>
                <c:pt idx="26">
                  <c:v>Ｈ27</c:v>
                </c:pt>
                <c:pt idx="27">
                  <c:v>H28</c:v>
                </c:pt>
                <c:pt idx="28">
                  <c:v>H29</c:v>
                </c:pt>
                <c:pt idx="29">
                  <c:v>H30</c:v>
                </c:pt>
                <c:pt idx="30">
                  <c:v>R元</c:v>
                </c:pt>
              </c:strCache>
            </c:strRef>
          </c:cat>
          <c:val>
            <c:numRef>
              <c:f>'料金収入の推移（冊子）'!$AB$6:$BF$6</c:f>
              <c:numCache>
                <c:formatCode>General</c:formatCode>
                <c:ptCount val="31"/>
                <c:pt idx="0">
                  <c:v>600</c:v>
                </c:pt>
                <c:pt idx="1">
                  <c:v>615</c:v>
                </c:pt>
                <c:pt idx="2">
                  <c:v>627</c:v>
                </c:pt>
                <c:pt idx="3">
                  <c:v>646</c:v>
                </c:pt>
                <c:pt idx="4">
                  <c:v>637</c:v>
                </c:pt>
                <c:pt idx="5">
                  <c:v>640</c:v>
                </c:pt>
                <c:pt idx="6">
                  <c:v>648</c:v>
                </c:pt>
                <c:pt idx="7">
                  <c:v>718</c:v>
                </c:pt>
                <c:pt idx="8">
                  <c:v>731</c:v>
                </c:pt>
                <c:pt idx="9">
                  <c:v>729</c:v>
                </c:pt>
                <c:pt idx="10">
                  <c:v>727</c:v>
                </c:pt>
                <c:pt idx="11">
                  <c:v>724</c:v>
                </c:pt>
                <c:pt idx="12">
                  <c:v>789</c:v>
                </c:pt>
                <c:pt idx="13">
                  <c:v>784</c:v>
                </c:pt>
                <c:pt idx="14">
                  <c:v>767</c:v>
                </c:pt>
                <c:pt idx="15">
                  <c:v>771</c:v>
                </c:pt>
                <c:pt idx="16">
                  <c:v>764</c:v>
                </c:pt>
                <c:pt idx="17">
                  <c:v>759</c:v>
                </c:pt>
                <c:pt idx="18">
                  <c:v>760</c:v>
                </c:pt>
                <c:pt idx="19">
                  <c:v>746</c:v>
                </c:pt>
                <c:pt idx="20">
                  <c:v>731</c:v>
                </c:pt>
                <c:pt idx="21">
                  <c:v>736</c:v>
                </c:pt>
                <c:pt idx="22">
                  <c:v>716</c:v>
                </c:pt>
                <c:pt idx="23">
                  <c:v>709</c:v>
                </c:pt>
                <c:pt idx="24">
                  <c:v>705</c:v>
                </c:pt>
                <c:pt idx="25">
                  <c:v>701</c:v>
                </c:pt>
                <c:pt idx="26">
                  <c:v>702</c:v>
                </c:pt>
                <c:pt idx="27">
                  <c:v>697</c:v>
                </c:pt>
                <c:pt idx="28">
                  <c:v>699</c:v>
                </c:pt>
                <c:pt idx="29">
                  <c:v>698</c:v>
                </c:pt>
                <c:pt idx="30">
                  <c:v>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00-43CD-8C1D-E0C181C3E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819184"/>
        <c:axId val="438820168"/>
      </c:lineChart>
      <c:catAx>
        <c:axId val="43881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38820168"/>
        <c:crosses val="autoZero"/>
        <c:auto val="1"/>
        <c:lblAlgn val="ctr"/>
        <c:lblOffset val="100"/>
        <c:tickLblSkip val="3"/>
        <c:noMultiLvlLbl val="0"/>
      </c:catAx>
      <c:valAx>
        <c:axId val="438820168"/>
        <c:scaling>
          <c:orientation val="minMax"/>
          <c:min val="5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3881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10" baseline="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0.07239</cdr:x>
      <cdr:y>0.10174</cdr:y>
    </cdr:from>
    <cdr:to>
      <cdr:x>0.07561</cdr:x>
      <cdr:y>0.88818</cdr:y>
    </cdr:to>
    <cdr:cxnSp macro="">
      <cdr:nvCxnSpPr>
        <cdr:cNvPr id="4" name="直線コネクタ 3">
          <a:extLst xmlns:a="http://schemas.openxmlformats.org/drawingml/2006/main">
            <a:ext uri="{FF2B5EF4-FFF2-40B4-BE49-F238E27FC236}">
              <a16:creationId xmlns:a16="http://schemas.microsoft.com/office/drawing/2014/main" id="{2285DCE3-5A80-4181-AFDD-9E9FC91EE46F}"/>
            </a:ext>
          </a:extLst>
        </cdr:cNvPr>
        <cdr:cNvCxnSpPr/>
      </cdr:nvCxnSpPr>
      <cdr:spPr>
        <a:xfrm xmlns:a="http://schemas.openxmlformats.org/drawingml/2006/main">
          <a:off x="444135" y="374556"/>
          <a:ext cx="19748" cy="28951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03BA2-65D1-4A3E-B04A-3FB57E00519A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CD93-B12A-48D8-B5FE-4FF8F7006B6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2110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D1CC5-DFF3-4834-B5A2-2C36B0D152A8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39AFD-CB2C-4B9A-BE6A-B49B2BB6E8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843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833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6915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167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9819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7481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1613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107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01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89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55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48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374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476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31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35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513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61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0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069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982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926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243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39AFD-CB2C-4B9A-BE6A-B49B2BB6E8B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174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9AFD-CB2C-4B9A-BE6A-B49B2BB6E8B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386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33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61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92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68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78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814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590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212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075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307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34791-4347-40D7-840D-194E35A2DA6F}" type="datetimeFigureOut">
              <a:rPr kumimoji="1" lang="ja-JP" altLang="en-US" smtClean="0"/>
              <a:t>2021/3/31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91744-D48E-4417-B88B-B4E0DB0164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2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ebp"/><Relationship Id="rId4" Type="http://schemas.openxmlformats.org/officeDocument/2006/relationships/image" Target="../media/image5.web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web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5.webp"/><Relationship Id="rId4" Type="http://schemas.openxmlformats.org/officeDocument/2006/relationships/image" Target="../media/image8.webp"/><Relationship Id="rId9" Type="http://schemas.openxmlformats.org/officeDocument/2006/relationships/image" Target="../media/image13.web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city.yokohama.lg.jp/kurashi/sumai-kurashi/suido-gesui/suido/ryokin/kaitei/ryoukinkaitei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gi.city.yokohama.lg.jp/suido/ryoukinkeisan/simulation.htm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hyperlink" Target="NUL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ity.yokohama.lg.jp/kurashi/sumai-kurashi/suido-gesui/suido/ryokin/kaitei/library.html" TargetMode="External"/><Relationship Id="rId5" Type="http://schemas.openxmlformats.org/officeDocument/2006/relationships/hyperlink" Target="https://www.city.yokohama.lg.jp/kurashi/sumai-kurashi/suido-gesui/suido/ryokin/kaitei/ryoukinkaitei.html" TargetMode="Externa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1510083"/>
            <a:ext cx="1230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水道料金の改定に</a:t>
            </a:r>
            <a:r>
              <a:rPr lang="ja-JP" altLang="en-US" sz="6600" b="1" dirty="0" smtClean="0">
                <a:solidFill>
                  <a:schemeClr val="accent1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ついて</a:t>
            </a:r>
            <a:endParaRPr lang="en-US" altLang="ja-JP" sz="6600" b="1" dirty="0">
              <a:solidFill>
                <a:schemeClr val="accent1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21" y="5482449"/>
            <a:ext cx="4445857" cy="8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料金改定の内容</a:t>
            </a:r>
            <a:endParaRPr kumimoji="1" lang="ja-JP" altLang="en-US" sz="3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 bwMode="white">
          <a:xfrm>
            <a:off x="1462565" y="5461464"/>
            <a:ext cx="107294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料金算定期間で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必要となる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費用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に対し、収入見通しは</a:t>
            </a:r>
            <a:r>
              <a:rPr lang="en-US" altLang="ja-JP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196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億円不足　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不足分を解消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する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ため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現行から平均１２％料金を引き上げます</a:t>
            </a:r>
            <a:endParaRPr kumimoji="1" lang="ja-JP" altLang="en-US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580716" y="106878"/>
            <a:ext cx="5947765" cy="623454"/>
            <a:chOff x="1867697" y="66760"/>
            <a:chExt cx="5947765" cy="623454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51364" y="147655"/>
              <a:ext cx="5264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平均</a:t>
              </a:r>
              <a:r>
                <a:rPr lang="en-US" altLang="ja-JP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12</a:t>
              </a:r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％料金を引き上げ</a:t>
              </a:r>
            </a:p>
          </p:txBody>
        </p:sp>
        <p:sp>
          <p:nvSpPr>
            <p:cNvPr id="18" name="楕円 17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２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2551366" y="609320"/>
              <a:ext cx="4140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6BE3FDB-7ECB-4E80-9CAF-D977AA9785FB}"/>
              </a:ext>
            </a:extLst>
          </p:cNvPr>
          <p:cNvSpPr/>
          <p:nvPr/>
        </p:nvSpPr>
        <p:spPr>
          <a:xfrm>
            <a:off x="2034540" y="1119458"/>
            <a:ext cx="3073540" cy="3835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kumimoji="1" lang="en-US" altLang="ja-JP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E9091C2-AA00-449C-B21E-DE6479648C8B}"/>
              </a:ext>
            </a:extLst>
          </p:cNvPr>
          <p:cNvSpPr txBox="1"/>
          <p:nvPr/>
        </p:nvSpPr>
        <p:spPr>
          <a:xfrm>
            <a:off x="2332116" y="1355320"/>
            <a:ext cx="24783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水道事業運営</a:t>
            </a:r>
            <a:endParaRPr lang="en-US" altLang="ja-JP" sz="2000" dirty="0" smtClean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に要する費用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2,388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億円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1" indent="-279400">
              <a:lnSpc>
                <a:spcPct val="150000"/>
              </a:lnSpc>
            </a:pP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例えば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</a:p>
          <a:p>
            <a:pPr lvl="1"/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・人件費</a:t>
            </a:r>
            <a:endParaRPr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1"/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・薬品費</a:t>
            </a:r>
            <a:endParaRPr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1"/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・動力費</a:t>
            </a:r>
            <a:endParaRPr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1"/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・修繕費</a:t>
            </a:r>
            <a:endParaRPr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1"/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・受水費</a:t>
            </a:r>
            <a:endParaRPr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1"/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・減価償却費</a:t>
            </a:r>
            <a:endParaRPr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1"/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・支払利息</a:t>
            </a:r>
            <a:endParaRPr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1"/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・資産</a:t>
            </a:r>
            <a:r>
              <a:rPr lang="ja-JP" altLang="en-US" sz="16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維持費　等</a:t>
            </a:r>
            <a:endParaRPr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25C1ACA-650E-4528-B9C7-77FF480F18AC}"/>
              </a:ext>
            </a:extLst>
          </p:cNvPr>
          <p:cNvSpPr/>
          <p:nvPr/>
        </p:nvSpPr>
        <p:spPr>
          <a:xfrm>
            <a:off x="5727560" y="2905578"/>
            <a:ext cx="3073540" cy="20483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ja-JP" altLang="en-US" sz="2000" dirty="0"/>
              <a:t>現行</a:t>
            </a:r>
            <a:r>
              <a:rPr lang="ja-JP" altLang="en-US" sz="2000" dirty="0" smtClean="0"/>
              <a:t>料金体系での</a:t>
            </a:r>
            <a:endParaRPr lang="en-US" altLang="ja-JP" sz="2000" dirty="0"/>
          </a:p>
          <a:p>
            <a:pPr algn="ctr"/>
            <a:r>
              <a:rPr lang="ja-JP" altLang="en-US" sz="2000" dirty="0" smtClean="0"/>
              <a:t>水道料金収入</a:t>
            </a:r>
            <a:endParaRPr lang="en-US" altLang="ja-JP" sz="2000" dirty="0"/>
          </a:p>
          <a:p>
            <a:pPr algn="ctr">
              <a:lnSpc>
                <a:spcPct val="150000"/>
              </a:lnSpc>
            </a:pPr>
            <a:r>
              <a:rPr lang="en-US" altLang="ja-JP" sz="2000" dirty="0"/>
              <a:t>1,634</a:t>
            </a:r>
            <a:r>
              <a:rPr kumimoji="1" lang="ja-JP" altLang="en-US" sz="2000" dirty="0"/>
              <a:t>億円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CBDC8F9-64DB-454E-B2A7-C65C194711FF}"/>
              </a:ext>
            </a:extLst>
          </p:cNvPr>
          <p:cNvCxnSpPr>
            <a:cxnSpLocks/>
          </p:cNvCxnSpPr>
          <p:nvPr/>
        </p:nvCxnSpPr>
        <p:spPr>
          <a:xfrm>
            <a:off x="5169473" y="1154360"/>
            <a:ext cx="558087" cy="55461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9D8C880-7D0F-4CC9-B060-798ACFFAE5F8}"/>
              </a:ext>
            </a:extLst>
          </p:cNvPr>
          <p:cNvSpPr/>
          <p:nvPr/>
        </p:nvSpPr>
        <p:spPr>
          <a:xfrm>
            <a:off x="5727560" y="1119458"/>
            <a:ext cx="3073540" cy="589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ja-JP" altLang="en-US" sz="2000" dirty="0"/>
              <a:t>不足分　</a:t>
            </a:r>
            <a:r>
              <a:rPr kumimoji="1" lang="en-US" altLang="ja-JP" sz="2000" dirty="0"/>
              <a:t>196</a:t>
            </a:r>
            <a:r>
              <a:rPr kumimoji="1" lang="ja-JP" altLang="en-US" sz="2000" dirty="0"/>
              <a:t>億円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5943256-5C8D-4EAB-81D6-39DCFEE6AC15}"/>
              </a:ext>
            </a:extLst>
          </p:cNvPr>
          <p:cNvSpPr txBox="1"/>
          <p:nvPr/>
        </p:nvSpPr>
        <p:spPr>
          <a:xfrm>
            <a:off x="9077093" y="299712"/>
            <a:ext cx="2904788" cy="1055608"/>
          </a:xfrm>
          <a:prstGeom prst="wedgeRoundRectCallout">
            <a:avLst>
              <a:gd name="adj1" fmla="val -55266"/>
              <a:gd name="adj2" fmla="val 6367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平均</a:t>
            </a:r>
            <a:r>
              <a:rPr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12</a:t>
            </a:r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</a:t>
            </a:r>
            <a:endParaRPr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料金を引き上げ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1D43BF6-8A2F-434A-9421-69CBB7C6F0D5}"/>
              </a:ext>
            </a:extLst>
          </p:cNvPr>
          <p:cNvSpPr/>
          <p:nvPr/>
        </p:nvSpPr>
        <p:spPr>
          <a:xfrm>
            <a:off x="5726001" y="1764106"/>
            <a:ext cx="3073539" cy="1065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000" dirty="0"/>
              <a:t>水道料金以外</a:t>
            </a:r>
            <a:r>
              <a:rPr lang="ja-JP" altLang="en-US" sz="2000" dirty="0"/>
              <a:t>の</a:t>
            </a:r>
            <a:r>
              <a:rPr kumimoji="1" lang="ja-JP" altLang="en-US" sz="2000" dirty="0"/>
              <a:t>収入</a:t>
            </a:r>
            <a:endParaRPr kumimoji="1" lang="en-US" altLang="ja-JP" sz="2000" dirty="0"/>
          </a:p>
          <a:p>
            <a:pPr indent="92075"/>
            <a:r>
              <a:rPr lang="ja-JP" altLang="en-US" sz="1600" dirty="0" smtClean="0"/>
              <a:t>・水道利用加入金</a:t>
            </a:r>
            <a:r>
              <a:rPr lang="ja-JP" altLang="en-US" sz="1600" dirty="0"/>
              <a:t>　</a:t>
            </a:r>
            <a:endParaRPr lang="en-US" altLang="ja-JP" sz="1600" dirty="0" smtClean="0"/>
          </a:p>
          <a:p>
            <a:pPr indent="92075"/>
            <a:r>
              <a:rPr lang="ja-JP" altLang="en-US" sz="1600" dirty="0" smtClean="0"/>
              <a:t>・</a:t>
            </a:r>
            <a:r>
              <a:rPr lang="ja-JP" altLang="en-US" sz="1600" dirty="0"/>
              <a:t>資産貸付収入</a:t>
            </a:r>
            <a:endParaRPr lang="en-US" altLang="ja-JP" sz="1600" dirty="0"/>
          </a:p>
          <a:p>
            <a:pPr indent="92075"/>
            <a:r>
              <a:rPr lang="ja-JP" altLang="en-US" sz="1600" dirty="0"/>
              <a:t>・下水道使用料徴収費繰入金等</a:t>
            </a:r>
            <a:endParaRPr kumimoji="1" lang="ja-JP" altLang="en-US" sz="16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5390E47-1BBD-4BD8-A022-143205DEBCFB}"/>
              </a:ext>
            </a:extLst>
          </p:cNvPr>
          <p:cNvSpPr txBox="1"/>
          <p:nvPr/>
        </p:nvSpPr>
        <p:spPr>
          <a:xfrm>
            <a:off x="8691417" y="5032361"/>
            <a:ext cx="367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（イラストはイメージです）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390E47-1BBD-4BD8-A022-143205DEBCFB}"/>
              </a:ext>
            </a:extLst>
          </p:cNvPr>
          <p:cNvSpPr txBox="1"/>
          <p:nvPr/>
        </p:nvSpPr>
        <p:spPr>
          <a:xfrm>
            <a:off x="1720965" y="726682"/>
            <a:ext cx="72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水道料金の算定期間（令和３年９月～令和６年３月）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5390E47-1BBD-4BD8-A022-143205DEBCFB}"/>
              </a:ext>
            </a:extLst>
          </p:cNvPr>
          <p:cNvSpPr txBox="1"/>
          <p:nvPr/>
        </p:nvSpPr>
        <p:spPr>
          <a:xfrm>
            <a:off x="2732067" y="4992503"/>
            <a:ext cx="167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費　用</a:t>
            </a:r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5390E47-1BBD-4BD8-A022-143205DEBCFB}"/>
              </a:ext>
            </a:extLst>
          </p:cNvPr>
          <p:cNvSpPr txBox="1"/>
          <p:nvPr/>
        </p:nvSpPr>
        <p:spPr>
          <a:xfrm>
            <a:off x="6436750" y="4992503"/>
            <a:ext cx="165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収　入</a:t>
            </a:r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5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料金改定の内容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 bwMode="white">
          <a:xfrm>
            <a:off x="1462565" y="5461464"/>
            <a:ext cx="107294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料金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引き上げの一方で、生活用水や従来の料金減免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世帯、公衆浴場用の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負担増加に配慮して料金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を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設定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しました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580716" y="106878"/>
            <a:ext cx="5947765" cy="623454"/>
            <a:chOff x="1867697" y="66760"/>
            <a:chExt cx="5947765" cy="62345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51364" y="147655"/>
              <a:ext cx="5264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平均</a:t>
              </a:r>
              <a:r>
                <a:rPr lang="en-US" altLang="ja-JP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12</a:t>
              </a:r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％料金を引き上げ</a:t>
              </a:r>
            </a:p>
          </p:txBody>
        </p:sp>
        <p:sp>
          <p:nvSpPr>
            <p:cNvPr id="23" name="楕円 22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２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551366" y="609320"/>
              <a:ext cx="4140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FE3468B-F9A8-477B-A876-8652E55434CA}"/>
              </a:ext>
            </a:extLst>
          </p:cNvPr>
          <p:cNvSpPr txBox="1"/>
          <p:nvPr/>
        </p:nvSpPr>
        <p:spPr>
          <a:xfrm>
            <a:off x="1580714" y="938402"/>
            <a:ext cx="10044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〇生活用水への配慮</a:t>
            </a:r>
            <a:endParaRPr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indent="273050"/>
            <a:r>
              <a:rPr lang="ja-JP" altLang="en-US" sz="2000" dirty="0" smtClean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メーター口径</a:t>
            </a:r>
            <a:r>
              <a:rPr lang="en-US" altLang="ja-JP" sz="2000" dirty="0" smtClean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lang="ja-JP" altLang="en-US" sz="2000" dirty="0" smtClean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lang="en-US" altLang="ja-JP" sz="2000" dirty="0" smtClean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25</a:t>
            </a:r>
            <a:r>
              <a:rPr lang="ja-JP" altLang="en-US" sz="2000" dirty="0" smtClean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㎜の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改定率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が</a:t>
            </a: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12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％を下回るよう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、料金を設計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DB158E-9D73-4006-8E6E-006B8199C25F}"/>
              </a:ext>
            </a:extLst>
          </p:cNvPr>
          <p:cNvSpPr txBox="1"/>
          <p:nvPr/>
        </p:nvSpPr>
        <p:spPr>
          <a:xfrm>
            <a:off x="1697483" y="3976668"/>
            <a:ext cx="811948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〇公衆浴場用の使用者への配慮</a:t>
            </a:r>
            <a:endParaRPr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354013" indent="-85725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１か月あたり一律</a:t>
            </a: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92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円の増額となるよう、料金を設計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C42B00-ABC1-4F4E-9263-EEC450D814FE}"/>
              </a:ext>
            </a:extLst>
          </p:cNvPr>
          <p:cNvSpPr txBox="1"/>
          <p:nvPr/>
        </p:nvSpPr>
        <p:spPr>
          <a:xfrm>
            <a:off x="2829983" y="2304379"/>
            <a:ext cx="8604000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〇従来の料金減免世帯への減免の継続</a:t>
            </a:r>
            <a:endParaRPr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indent="268288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基本料金の減免を継続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indent="268288"/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（メーター口径</a:t>
            </a: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40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㎜以上は口径</a:t>
            </a: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25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㎜の基本料金が上限）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0C8794-070C-46DD-BD8F-9C2F5D92A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75" y="3689471"/>
            <a:ext cx="1312009" cy="140539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5D35341-8F8B-462A-833F-EADE5EF47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08" y="765361"/>
            <a:ext cx="1141075" cy="1225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53CE304-971E-47A4-A5BC-6A47EDB99E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45" y="2119584"/>
            <a:ext cx="1683316" cy="157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料金改定の内容</a:t>
            </a:r>
            <a:endParaRPr kumimoji="1" lang="ja-JP" altLang="en-US" sz="3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 bwMode="white">
          <a:xfrm>
            <a:off x="1462565" y="5461464"/>
            <a:ext cx="107288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一度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に使用可能な水量により、必要な設備投資の額は増加します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設備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投資の大小を考慮し、口径に応じた料金体系に移行します</a:t>
            </a:r>
            <a:endParaRPr kumimoji="1" lang="ja-JP" altLang="en-US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580716" y="106878"/>
            <a:ext cx="8346899" cy="623454"/>
            <a:chOff x="1867697" y="66760"/>
            <a:chExt cx="8346899" cy="62345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51364" y="147655"/>
              <a:ext cx="7663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口径別料金体系への移行</a:t>
              </a:r>
            </a:p>
          </p:txBody>
        </p:sp>
        <p:sp>
          <p:nvSpPr>
            <p:cNvPr id="23" name="楕円 22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３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551366" y="609320"/>
              <a:ext cx="3960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AA9DF8D-66DD-4D77-84A4-D67373987616}"/>
              </a:ext>
            </a:extLst>
          </p:cNvPr>
          <p:cNvSpPr txBox="1"/>
          <p:nvPr/>
        </p:nvSpPr>
        <p:spPr>
          <a:xfrm>
            <a:off x="2435596" y="1112420"/>
            <a:ext cx="311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用途別料金体系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B9CFFC-172A-4CCD-BE3B-885FB4C2F21D}"/>
              </a:ext>
            </a:extLst>
          </p:cNvPr>
          <p:cNvSpPr txBox="1"/>
          <p:nvPr/>
        </p:nvSpPr>
        <p:spPr>
          <a:xfrm>
            <a:off x="7985347" y="1080780"/>
            <a:ext cx="269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口径</a:t>
            </a:r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別料金体系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6186800" y="1641570"/>
            <a:ext cx="668270" cy="3085458"/>
            <a:chOff x="6337625" y="1641768"/>
            <a:chExt cx="668270" cy="3085458"/>
          </a:xfrm>
        </p:grpSpPr>
        <p:sp>
          <p:nvSpPr>
            <p:cNvPr id="29" name="二等辺三角形 28">
              <a:extLst>
                <a:ext uri="{FF2B5EF4-FFF2-40B4-BE49-F238E27FC236}">
                  <a16:creationId xmlns:a16="http://schemas.microsoft.com/office/drawing/2014/main" id="{83DEF0F0-B490-4366-93E0-0AE251CC1208}"/>
                </a:ext>
              </a:extLst>
            </p:cNvPr>
            <p:cNvSpPr/>
            <p:nvPr/>
          </p:nvSpPr>
          <p:spPr>
            <a:xfrm rot="5400000" flipH="1">
              <a:off x="5168445" y="2889775"/>
              <a:ext cx="3085458" cy="58944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rtlCol="0" anchor="ctr" anchorCtr="1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75412E2-A370-49E3-B645-99E4001E5746}"/>
                </a:ext>
              </a:extLst>
            </p:cNvPr>
            <p:cNvSpPr txBox="1"/>
            <p:nvPr/>
          </p:nvSpPr>
          <p:spPr>
            <a:xfrm>
              <a:off x="6337625" y="2523111"/>
              <a:ext cx="615553" cy="13114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2800" dirty="0">
                  <a:solidFill>
                    <a:schemeClr val="bg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移行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79AB7F-258F-4AD0-81F7-B7D80E13AF54}"/>
              </a:ext>
            </a:extLst>
          </p:cNvPr>
          <p:cNvSpPr txBox="1"/>
          <p:nvPr/>
        </p:nvSpPr>
        <p:spPr>
          <a:xfrm>
            <a:off x="2675203" y="1602327"/>
            <a:ext cx="247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家事用</a:t>
            </a: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5390E47-1BBD-4BD8-A022-143205DEBCFB}"/>
              </a:ext>
            </a:extLst>
          </p:cNvPr>
          <p:cNvSpPr txBox="1"/>
          <p:nvPr/>
        </p:nvSpPr>
        <p:spPr>
          <a:xfrm>
            <a:off x="2675203" y="3184299"/>
            <a:ext cx="247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業務用</a:t>
            </a: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6" name="矢印: 左右 35">
            <a:extLst>
              <a:ext uri="{FF2B5EF4-FFF2-40B4-BE49-F238E27FC236}">
                <a16:creationId xmlns:a16="http://schemas.microsoft.com/office/drawing/2014/main" id="{52BCFB75-4E32-4509-B9AF-3A098A5CACDE}"/>
              </a:ext>
            </a:extLst>
          </p:cNvPr>
          <p:cNvSpPr/>
          <p:nvPr/>
        </p:nvSpPr>
        <p:spPr>
          <a:xfrm>
            <a:off x="2041256" y="4688317"/>
            <a:ext cx="3789813" cy="707886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主に家事用、業務用の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種類</a:t>
            </a:r>
          </a:p>
        </p:txBody>
      </p:sp>
      <p:sp>
        <p:nvSpPr>
          <p:cNvPr id="28" name="矢印: 左右 13">
            <a:extLst>
              <a:ext uri="{FF2B5EF4-FFF2-40B4-BE49-F238E27FC236}">
                <a16:creationId xmlns:a16="http://schemas.microsoft.com/office/drawing/2014/main" id="{DB597782-60D0-4E61-8C25-6AE00C49BA91}"/>
              </a:ext>
            </a:extLst>
          </p:cNvPr>
          <p:cNvSpPr/>
          <p:nvPr/>
        </p:nvSpPr>
        <p:spPr>
          <a:xfrm>
            <a:off x="7161703" y="4688316"/>
            <a:ext cx="4562683" cy="706643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メーター口径</a:t>
            </a:r>
            <a:r>
              <a:rPr kumimoji="1" lang="en-US" altLang="ja-JP" dirty="0"/>
              <a:t>13</a:t>
            </a:r>
            <a:r>
              <a:rPr kumimoji="1" lang="ja-JP" altLang="en-US" dirty="0"/>
              <a:t>～</a:t>
            </a:r>
            <a:r>
              <a:rPr kumimoji="1" lang="en-US" altLang="ja-JP" dirty="0"/>
              <a:t>250mm</a:t>
            </a:r>
            <a:r>
              <a:rPr kumimoji="1" lang="ja-JP" altLang="en-US" dirty="0"/>
              <a:t>の</a:t>
            </a:r>
            <a:r>
              <a:rPr kumimoji="1" lang="en-US" altLang="ja-JP" dirty="0"/>
              <a:t>10</a:t>
            </a:r>
            <a:r>
              <a:rPr kumimoji="1" lang="ja-JP" altLang="en-US" dirty="0"/>
              <a:t>種類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5390E47-1BBD-4BD8-A022-143205DEBCFB}"/>
              </a:ext>
            </a:extLst>
          </p:cNvPr>
          <p:cNvSpPr txBox="1"/>
          <p:nvPr/>
        </p:nvSpPr>
        <p:spPr>
          <a:xfrm>
            <a:off x="8544482" y="238272"/>
            <a:ext cx="367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（イラストはイメージです）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757E31A-F46C-407A-BF56-0BBEE2AA6BEB}"/>
              </a:ext>
            </a:extLst>
          </p:cNvPr>
          <p:cNvGrpSpPr/>
          <p:nvPr/>
        </p:nvGrpSpPr>
        <p:grpSpPr>
          <a:xfrm>
            <a:off x="7161703" y="1915739"/>
            <a:ext cx="4390217" cy="2723429"/>
            <a:chOff x="7429334" y="2250336"/>
            <a:chExt cx="4726922" cy="3310892"/>
          </a:xfrm>
        </p:grpSpPr>
        <p:sp>
          <p:nvSpPr>
            <p:cNvPr id="49" name="思考の吹き出し: 雲形 48">
              <a:extLst>
                <a:ext uri="{FF2B5EF4-FFF2-40B4-BE49-F238E27FC236}">
                  <a16:creationId xmlns:a16="http://schemas.microsoft.com/office/drawing/2014/main" id="{5D171596-3BC2-476B-B24E-AA72513F5A82}"/>
                </a:ext>
              </a:extLst>
            </p:cNvPr>
            <p:cNvSpPr/>
            <p:nvPr/>
          </p:nvSpPr>
          <p:spPr>
            <a:xfrm>
              <a:off x="10456401" y="2250336"/>
              <a:ext cx="1699855" cy="1671130"/>
            </a:xfrm>
            <a:prstGeom prst="cloudCallout">
              <a:avLst>
                <a:gd name="adj1" fmla="val 1195"/>
                <a:gd name="adj2" fmla="val 636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FE6FF29B-A770-4EBC-A64B-18C8774B6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3475" y="2336496"/>
              <a:ext cx="1459805" cy="1626525"/>
            </a:xfrm>
            <a:prstGeom prst="rect">
              <a:avLst/>
            </a:prstGeom>
          </p:spPr>
        </p:pic>
        <p:sp>
          <p:nvSpPr>
            <p:cNvPr id="47" name="思考の吹き出し: 雲形 46">
              <a:extLst>
                <a:ext uri="{FF2B5EF4-FFF2-40B4-BE49-F238E27FC236}">
                  <a16:creationId xmlns:a16="http://schemas.microsoft.com/office/drawing/2014/main" id="{2479398F-DF36-41E1-B02E-702554473642}"/>
                </a:ext>
              </a:extLst>
            </p:cNvPr>
            <p:cNvSpPr/>
            <p:nvPr/>
          </p:nvSpPr>
          <p:spPr>
            <a:xfrm>
              <a:off x="8933070" y="2359958"/>
              <a:ext cx="1385389" cy="1440266"/>
            </a:xfrm>
            <a:prstGeom prst="cloudCallout">
              <a:avLst>
                <a:gd name="adj1" fmla="val 1163"/>
                <a:gd name="adj2" fmla="val 8221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思考の吹き出し: 雲形 26">
              <a:extLst>
                <a:ext uri="{FF2B5EF4-FFF2-40B4-BE49-F238E27FC236}">
                  <a16:creationId xmlns:a16="http://schemas.microsoft.com/office/drawing/2014/main" id="{BEAD30EE-3D8A-45E7-AA0E-ED355597A84F}"/>
                </a:ext>
              </a:extLst>
            </p:cNvPr>
            <p:cNvSpPr/>
            <p:nvPr/>
          </p:nvSpPr>
          <p:spPr>
            <a:xfrm>
              <a:off x="7429334" y="2570583"/>
              <a:ext cx="1266091" cy="1044308"/>
            </a:xfrm>
            <a:prstGeom prst="cloudCallout">
              <a:avLst>
                <a:gd name="adj1" fmla="val 799"/>
                <a:gd name="adj2" fmla="val 11977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212AF485-28BC-48FC-BDCF-920D533CC330}"/>
                </a:ext>
              </a:extLst>
            </p:cNvPr>
            <p:cNvGrpSpPr/>
            <p:nvPr/>
          </p:nvGrpSpPr>
          <p:grpSpPr>
            <a:xfrm>
              <a:off x="7633748" y="4356536"/>
              <a:ext cx="4209025" cy="1204692"/>
              <a:chOff x="7633748" y="3274355"/>
              <a:chExt cx="4209025" cy="1204692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BB8E8AEE-C382-439B-82FB-B182FCDD4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3983" y="3360257"/>
                <a:ext cx="1118790" cy="1118790"/>
              </a:xfrm>
              <a:prstGeom prst="rect">
                <a:avLst/>
              </a:prstGeom>
            </p:spPr>
          </p:pic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98B827C7-73CC-4DAD-9EE1-69C90D73D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3748" y="3643101"/>
                <a:ext cx="949848" cy="752811"/>
              </a:xfrm>
              <a:prstGeom prst="rect">
                <a:avLst/>
              </a:prstGeom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1045E61E-A3C2-4FD3-81A1-A7784EE3A6B3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0527" y="3274355"/>
                <a:ext cx="875588" cy="1144547"/>
              </a:xfrm>
              <a:prstGeom prst="rect">
                <a:avLst/>
              </a:prstGeom>
            </p:spPr>
          </p:pic>
        </p:grp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2CA8881F-A11A-4636-AE03-0415CE9EE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496" y="2762325"/>
              <a:ext cx="657442" cy="732526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70AD9D69-EF35-4B43-BAF7-2FC5515C0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145" y="2576824"/>
              <a:ext cx="990417" cy="1103529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2131130" y="1850076"/>
            <a:ext cx="3530583" cy="1243659"/>
            <a:chOff x="2045526" y="1679378"/>
            <a:chExt cx="3063246" cy="1079038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3033665" y="1679378"/>
              <a:ext cx="2075107" cy="1079038"/>
              <a:chOff x="3033665" y="1679378"/>
              <a:chExt cx="2075107" cy="1079038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7D46AAA5-A006-4767-B7B7-5F2DDBDE8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3665" y="1758767"/>
                <a:ext cx="1034962" cy="999649"/>
              </a:xfrm>
              <a:prstGeom prst="rect">
                <a:avLst/>
              </a:prstGeom>
            </p:spPr>
          </p:pic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9DE8D135-17A8-405D-913B-190287146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7714" y="1679378"/>
                <a:ext cx="931058" cy="999649"/>
              </a:xfrm>
              <a:prstGeom prst="rect">
                <a:avLst/>
              </a:prstGeom>
            </p:spPr>
          </p:pic>
        </p:grp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98B827C7-73CC-4DAD-9EE1-69C90D73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526" y="1920014"/>
              <a:ext cx="909896" cy="721148"/>
            </a:xfrm>
            <a:prstGeom prst="rect">
              <a:avLst/>
            </a:prstGeom>
          </p:spPr>
        </p:pic>
      </p:grpSp>
      <p:grpSp>
        <p:nvGrpSpPr>
          <p:cNvPr id="18" name="グループ化 17"/>
          <p:cNvGrpSpPr/>
          <p:nvPr/>
        </p:nvGrpSpPr>
        <p:grpSpPr>
          <a:xfrm>
            <a:off x="2250380" y="3473578"/>
            <a:ext cx="3514486" cy="1168680"/>
            <a:chOff x="2071736" y="3213975"/>
            <a:chExt cx="3042962" cy="1011883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3A50D094-1C51-4094-BD47-C7FCE82A3107}"/>
                </a:ext>
              </a:extLst>
            </p:cNvPr>
            <p:cNvGrpSpPr/>
            <p:nvPr/>
          </p:nvGrpSpPr>
          <p:grpSpPr>
            <a:xfrm>
              <a:off x="3001439" y="3213975"/>
              <a:ext cx="2113259" cy="1011883"/>
              <a:chOff x="4200942" y="2733414"/>
              <a:chExt cx="2113259" cy="1011883"/>
            </a:xfrm>
          </p:grpSpPr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394DF73B-6855-4261-9FA0-103C0D4A3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0942" y="2765840"/>
                <a:ext cx="999446" cy="979457"/>
              </a:xfrm>
              <a:prstGeom prst="rect">
                <a:avLst/>
              </a:prstGeom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BB8E8AEE-C382-439B-82FB-B182FCDD4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4754" y="2733414"/>
                <a:ext cx="999447" cy="999447"/>
              </a:xfrm>
              <a:prstGeom prst="rect">
                <a:avLst/>
              </a:prstGeom>
            </p:spPr>
          </p:pic>
        </p:grp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1045E61E-A3C2-4FD3-81A1-A7784EE3A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736" y="3242510"/>
              <a:ext cx="747632" cy="977288"/>
            </a:xfrm>
            <a:prstGeom prst="rect">
              <a:avLst/>
            </a:prstGeom>
          </p:spPr>
        </p:pic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779AB7F-258F-4AD0-81F7-B7D80E13AF54}"/>
              </a:ext>
            </a:extLst>
          </p:cNvPr>
          <p:cNvSpPr txBox="1"/>
          <p:nvPr/>
        </p:nvSpPr>
        <p:spPr>
          <a:xfrm>
            <a:off x="6542917" y="1541467"/>
            <a:ext cx="247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口径</a:t>
            </a:r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㎜</a:t>
            </a:r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779AB7F-258F-4AD0-81F7-B7D80E13AF54}"/>
              </a:ext>
            </a:extLst>
          </p:cNvPr>
          <p:cNvSpPr txBox="1"/>
          <p:nvPr/>
        </p:nvSpPr>
        <p:spPr>
          <a:xfrm>
            <a:off x="9703190" y="1509014"/>
            <a:ext cx="247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口径</a:t>
            </a: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250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㎜</a:t>
            </a:r>
            <a:r>
              <a:rPr lang="en-US" altLang="ja-JP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779AB7F-258F-4AD0-81F7-B7D80E13AF54}"/>
              </a:ext>
            </a:extLst>
          </p:cNvPr>
          <p:cNvSpPr txBox="1"/>
          <p:nvPr/>
        </p:nvSpPr>
        <p:spPr>
          <a:xfrm>
            <a:off x="8081493" y="1541467"/>
            <a:ext cx="247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・・・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228086" y="721726"/>
            <a:ext cx="1341844" cy="4045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改定前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8664232" y="704089"/>
            <a:ext cx="1341844" cy="4045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改定後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E5ECFB7B-B153-423C-B05A-0BED8D45178E}"/>
              </a:ext>
            </a:extLst>
          </p:cNvPr>
          <p:cNvCxnSpPr>
            <a:cxnSpLocks/>
          </p:cNvCxnSpPr>
          <p:nvPr/>
        </p:nvCxnSpPr>
        <p:spPr>
          <a:xfrm rot="5400000">
            <a:off x="2300707" y="4019644"/>
            <a:ext cx="2160000" cy="0"/>
          </a:xfrm>
          <a:prstGeom prst="line">
            <a:avLst/>
          </a:prstGeom>
          <a:ln w="38100">
            <a:prstDash val="sysDash"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料金改定の内容</a:t>
            </a:r>
            <a:endParaRPr kumimoji="1" lang="ja-JP" altLang="en-US" sz="3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 bwMode="white">
          <a:xfrm>
            <a:off x="1462565" y="5461464"/>
            <a:ext cx="107294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これ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まで基本料金に含まれていた８㎥まで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基本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料金を廃止します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</a:t>
            </a:r>
            <a:r>
              <a:rPr lang="ja-JP" altLang="en-US" sz="255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使った分だけお支払いいただく、より公平で明瞭な料金体系にします</a:t>
            </a:r>
            <a:endParaRPr kumimoji="1" lang="ja-JP" altLang="en-US" sz="255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580716" y="106878"/>
            <a:ext cx="5947765" cy="623454"/>
            <a:chOff x="1867697" y="66760"/>
            <a:chExt cx="5947765" cy="62345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51364" y="147655"/>
              <a:ext cx="5264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基本水量の廃止</a:t>
              </a:r>
            </a:p>
          </p:txBody>
        </p:sp>
        <p:sp>
          <p:nvSpPr>
            <p:cNvPr id="23" name="楕円 22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</a:rPr>
                <a:t>４</a:t>
              </a: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551366" y="609320"/>
              <a:ext cx="259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E4495309-9F95-44E2-B10A-5B3886672F69}"/>
              </a:ext>
            </a:extLst>
          </p:cNvPr>
          <p:cNvSpPr/>
          <p:nvPr/>
        </p:nvSpPr>
        <p:spPr>
          <a:xfrm rot="5400000" flipH="1">
            <a:off x="5327836" y="3157710"/>
            <a:ext cx="3085458" cy="589443"/>
          </a:xfrm>
          <a:prstGeom prst="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2F3AA1-EF3F-4B05-8D63-73D30F76494D}"/>
              </a:ext>
            </a:extLst>
          </p:cNvPr>
          <p:cNvSpPr txBox="1"/>
          <p:nvPr/>
        </p:nvSpPr>
        <p:spPr>
          <a:xfrm>
            <a:off x="6497016" y="2791046"/>
            <a:ext cx="615553" cy="1311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移行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AB51F4-C690-4694-9C59-FEED37357F0C}"/>
              </a:ext>
            </a:extLst>
          </p:cNvPr>
          <p:cNvSpPr txBox="1"/>
          <p:nvPr/>
        </p:nvSpPr>
        <p:spPr>
          <a:xfrm>
            <a:off x="2342502" y="1251137"/>
            <a:ext cx="311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基本水量制</a:t>
            </a:r>
            <a:endParaRPr kumimoji="1" lang="ja-JP" altLang="en-US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299CEF6-BA59-466A-B222-68ACCA892248}"/>
              </a:ext>
            </a:extLst>
          </p:cNvPr>
          <p:cNvSpPr txBox="1"/>
          <p:nvPr/>
        </p:nvSpPr>
        <p:spPr>
          <a:xfrm>
            <a:off x="7967169" y="1248749"/>
            <a:ext cx="31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基本水量制の廃止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A8CAFCF-920B-4E9D-A9C8-68EABC874521}"/>
              </a:ext>
            </a:extLst>
          </p:cNvPr>
          <p:cNvSpPr/>
          <p:nvPr/>
        </p:nvSpPr>
        <p:spPr>
          <a:xfrm>
            <a:off x="2209331" y="3310301"/>
            <a:ext cx="3444705" cy="14107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ja-JP" altLang="en-US" sz="1600" dirty="0"/>
              <a:t>基本料金</a:t>
            </a:r>
            <a:endParaRPr lang="en-US" altLang="ja-JP" sz="1600" dirty="0"/>
          </a:p>
          <a:p>
            <a:pPr algn="ctr"/>
            <a:r>
              <a:rPr lang="ja-JP" altLang="en-US" sz="1600" dirty="0"/>
              <a:t>（８㎥までの料金を含む）</a:t>
            </a:r>
            <a:endParaRPr kumimoji="1" lang="en-US" altLang="ja-JP" sz="16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7141EA-783F-4B71-B32D-1BF5E4C42074}"/>
              </a:ext>
            </a:extLst>
          </p:cNvPr>
          <p:cNvSpPr txBox="1"/>
          <p:nvPr/>
        </p:nvSpPr>
        <p:spPr>
          <a:xfrm>
            <a:off x="2209331" y="4840931"/>
            <a:ext cx="108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0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8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㎥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9819B7F-14CA-49F8-8FA2-9FE7B9BC1478}"/>
              </a:ext>
            </a:extLst>
          </p:cNvPr>
          <p:cNvSpPr txBox="1"/>
          <p:nvPr/>
        </p:nvSpPr>
        <p:spPr>
          <a:xfrm>
            <a:off x="3402771" y="4840333"/>
            <a:ext cx="99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9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㎥～</a:t>
            </a:r>
          </a:p>
        </p:txBody>
      </p:sp>
      <p:sp>
        <p:nvSpPr>
          <p:cNvPr id="40" name="直角三角形 39">
            <a:extLst>
              <a:ext uri="{FF2B5EF4-FFF2-40B4-BE49-F238E27FC236}">
                <a16:creationId xmlns:a16="http://schemas.microsoft.com/office/drawing/2014/main" id="{4A63DAF2-24AB-42B7-ADB9-C0C9D050D229}"/>
              </a:ext>
            </a:extLst>
          </p:cNvPr>
          <p:cNvSpPr/>
          <p:nvPr/>
        </p:nvSpPr>
        <p:spPr>
          <a:xfrm flipH="1">
            <a:off x="3389249" y="2767617"/>
            <a:ext cx="2257998" cy="523220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ja-JP" altLang="en-US" sz="1600" dirty="0"/>
              <a:t>従量</a:t>
            </a:r>
            <a:r>
              <a:rPr kumimoji="1" lang="ja-JP" altLang="en-US" sz="1600" dirty="0"/>
              <a:t>料金</a:t>
            </a:r>
            <a:endParaRPr kumimoji="1" lang="en-US" altLang="ja-JP" sz="1600" dirty="0"/>
          </a:p>
        </p:txBody>
      </p:sp>
      <p:sp>
        <p:nvSpPr>
          <p:cNvPr id="49" name="矢印: 上下 48">
            <a:extLst>
              <a:ext uri="{FF2B5EF4-FFF2-40B4-BE49-F238E27FC236}">
                <a16:creationId xmlns:a16="http://schemas.microsoft.com/office/drawing/2014/main" id="{8E3F2E8D-F926-441F-B2E2-FC7F8F341DE5}"/>
              </a:ext>
            </a:extLst>
          </p:cNvPr>
          <p:cNvSpPr/>
          <p:nvPr/>
        </p:nvSpPr>
        <p:spPr>
          <a:xfrm rot="16200000" flipH="1">
            <a:off x="2478130" y="2496807"/>
            <a:ext cx="523216" cy="995282"/>
          </a:xfrm>
          <a:prstGeom prst="upDownArrow">
            <a:avLst>
              <a:gd name="adj1" fmla="val 66491"/>
              <a:gd name="adj2" fmla="val 2938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同額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5" name="矢印: 下 54">
            <a:extLst>
              <a:ext uri="{FF2B5EF4-FFF2-40B4-BE49-F238E27FC236}">
                <a16:creationId xmlns:a16="http://schemas.microsoft.com/office/drawing/2014/main" id="{DDCF0457-BFB8-4436-8FEF-8F94D6CE0930}"/>
              </a:ext>
            </a:extLst>
          </p:cNvPr>
          <p:cNvSpPr/>
          <p:nvPr/>
        </p:nvSpPr>
        <p:spPr>
          <a:xfrm rot="15427433" flipH="1">
            <a:off x="4310759" y="1347685"/>
            <a:ext cx="707885" cy="231762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１㎥単位で</a:t>
            </a:r>
            <a:r>
              <a:rPr kumimoji="1" lang="ja-JP" altLang="en-US" sz="2000" dirty="0">
                <a:solidFill>
                  <a:schemeClr val="tx1"/>
                </a:solidFill>
              </a:rPr>
              <a:t>増加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E1F9447-4F05-4CD6-A864-8AB7C0614C00}"/>
              </a:ext>
            </a:extLst>
          </p:cNvPr>
          <p:cNvGrpSpPr/>
          <p:nvPr/>
        </p:nvGrpSpPr>
        <p:grpSpPr>
          <a:xfrm>
            <a:off x="7802727" y="2107182"/>
            <a:ext cx="3447347" cy="3108577"/>
            <a:chOff x="7934057" y="1460687"/>
            <a:chExt cx="3447347" cy="3108577"/>
          </a:xfrm>
        </p:grpSpPr>
        <p:sp>
          <p:nvSpPr>
            <p:cNvPr id="35" name="矢印: 下 34">
              <a:extLst>
                <a:ext uri="{FF2B5EF4-FFF2-40B4-BE49-F238E27FC236}">
                  <a16:creationId xmlns:a16="http://schemas.microsoft.com/office/drawing/2014/main" id="{6FBE589C-9C82-4DB8-9938-288867A394FD}"/>
                </a:ext>
              </a:extLst>
            </p:cNvPr>
            <p:cNvSpPr/>
            <p:nvPr/>
          </p:nvSpPr>
          <p:spPr>
            <a:xfrm rot="15402995" flipH="1">
              <a:off x="9302466" y="311053"/>
              <a:ext cx="707885" cy="3007153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ja-JP" altLang="en-US" sz="2000" dirty="0">
                  <a:solidFill>
                    <a:schemeClr val="tx1"/>
                  </a:solidFill>
                </a:rPr>
                <a:t>１㎥単位で</a:t>
              </a:r>
              <a:r>
                <a:rPr kumimoji="1" lang="ja-JP" altLang="en-US" sz="2000" dirty="0">
                  <a:solidFill>
                    <a:schemeClr val="tx1"/>
                  </a:solidFill>
                </a:rPr>
                <a:t>増加</a:t>
              </a: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9A1A2459-210A-4F5F-AF3D-B7FEA2293FAB}"/>
                </a:ext>
              </a:extLst>
            </p:cNvPr>
            <p:cNvSpPr/>
            <p:nvPr/>
          </p:nvSpPr>
          <p:spPr>
            <a:xfrm>
              <a:off x="7934057" y="2645436"/>
              <a:ext cx="3444705" cy="14135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ja-JP" altLang="en-US" sz="1600" dirty="0"/>
                <a:t>基本料金</a:t>
              </a:r>
              <a:endParaRPr kumimoji="1" lang="en-US" altLang="ja-JP" sz="1600" dirty="0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18F6C3A5-E279-46BA-BC42-0A57DE44B871}"/>
                </a:ext>
              </a:extLst>
            </p:cNvPr>
            <p:cNvSpPr txBox="1"/>
            <p:nvPr/>
          </p:nvSpPr>
          <p:spPr>
            <a:xfrm>
              <a:off x="7934057" y="4169154"/>
              <a:ext cx="1085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0</a:t>
              </a:r>
              <a:r>
                <a:rPr kumimoji="1" lang="ja-JP" altLang="en-US" sz="2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㎥～</a:t>
              </a:r>
            </a:p>
          </p:txBody>
        </p:sp>
        <p:sp>
          <p:nvSpPr>
            <p:cNvPr id="60" name="直角三角形 59">
              <a:extLst>
                <a:ext uri="{FF2B5EF4-FFF2-40B4-BE49-F238E27FC236}">
                  <a16:creationId xmlns:a16="http://schemas.microsoft.com/office/drawing/2014/main" id="{3FF5543E-CC00-4E9C-B71A-355A2C006357}"/>
                </a:ext>
              </a:extLst>
            </p:cNvPr>
            <p:cNvSpPr/>
            <p:nvPr/>
          </p:nvSpPr>
          <p:spPr>
            <a:xfrm flipH="1">
              <a:off x="7972302" y="1816643"/>
              <a:ext cx="3409102" cy="802746"/>
            </a:xfrm>
            <a:prstGeom prst="rt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ja-JP" altLang="en-US" sz="1600" dirty="0"/>
                <a:t>従量</a:t>
              </a:r>
              <a:r>
                <a:rPr kumimoji="1" lang="ja-JP" altLang="en-US" sz="1600" dirty="0"/>
                <a:t>料金</a:t>
              </a:r>
              <a:endParaRPr kumimoji="1" lang="en-US" altLang="ja-JP" sz="1600" dirty="0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170FAD0-CD06-48FC-BB78-8CAE0216FDF2}"/>
              </a:ext>
            </a:extLst>
          </p:cNvPr>
          <p:cNvGrpSpPr/>
          <p:nvPr/>
        </p:nvGrpSpPr>
        <p:grpSpPr>
          <a:xfrm>
            <a:off x="1187530" y="1985535"/>
            <a:ext cx="4964146" cy="3173240"/>
            <a:chOff x="1180208" y="1301471"/>
            <a:chExt cx="4964146" cy="3173240"/>
          </a:xfrm>
        </p:grpSpPr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32F771B1-FFCB-41B8-9B7F-D4AD959108D7}"/>
                </a:ext>
              </a:extLst>
            </p:cNvPr>
            <p:cNvCxnSpPr/>
            <p:nvPr/>
          </p:nvCxnSpPr>
          <p:spPr>
            <a:xfrm flipV="1">
              <a:off x="2091445" y="1301471"/>
              <a:ext cx="0" cy="284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0FF87358-0F07-400E-BED9-44663D0691F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968116" y="2273471"/>
              <a:ext cx="0" cy="374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690D7FD-634F-42FC-86FF-625913AE9837}"/>
                </a:ext>
              </a:extLst>
            </p:cNvPr>
            <p:cNvSpPr txBox="1"/>
            <p:nvPr/>
          </p:nvSpPr>
          <p:spPr>
            <a:xfrm>
              <a:off x="5149074" y="4166934"/>
              <a:ext cx="995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使用水量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6C0F35AE-ADC9-4812-BDB0-09F00EF39D3C}"/>
                </a:ext>
              </a:extLst>
            </p:cNvPr>
            <p:cNvSpPr txBox="1"/>
            <p:nvPr/>
          </p:nvSpPr>
          <p:spPr>
            <a:xfrm>
              <a:off x="1180208" y="1408682"/>
              <a:ext cx="995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料金金額</a:t>
              </a: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854AFFE5-BE9F-4B7E-8AB6-6CC09D91FE88}"/>
              </a:ext>
            </a:extLst>
          </p:cNvPr>
          <p:cNvGrpSpPr/>
          <p:nvPr/>
        </p:nvGrpSpPr>
        <p:grpSpPr>
          <a:xfrm>
            <a:off x="6829172" y="1967166"/>
            <a:ext cx="4964146" cy="3173240"/>
            <a:chOff x="1180208" y="1301471"/>
            <a:chExt cx="4964146" cy="3173240"/>
          </a:xfrm>
        </p:grpSpPr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B0268902-1FBC-491E-8497-D8FC78A6BB2F}"/>
                </a:ext>
              </a:extLst>
            </p:cNvPr>
            <p:cNvCxnSpPr/>
            <p:nvPr/>
          </p:nvCxnSpPr>
          <p:spPr>
            <a:xfrm flipV="1">
              <a:off x="2091445" y="1301471"/>
              <a:ext cx="0" cy="284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1EF15BF6-C97F-4FBD-8600-B690A18EF40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968116" y="2273471"/>
              <a:ext cx="0" cy="374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D04D0DEE-E745-45DD-9BFE-69EEF5C1412B}"/>
                </a:ext>
              </a:extLst>
            </p:cNvPr>
            <p:cNvSpPr txBox="1"/>
            <p:nvPr/>
          </p:nvSpPr>
          <p:spPr>
            <a:xfrm>
              <a:off x="5149074" y="4166934"/>
              <a:ext cx="995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使用水量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2F56CC50-1756-4B5C-9EC4-306DCDD59606}"/>
                </a:ext>
              </a:extLst>
            </p:cNvPr>
            <p:cNvSpPr txBox="1"/>
            <p:nvPr/>
          </p:nvSpPr>
          <p:spPr>
            <a:xfrm>
              <a:off x="1180208" y="1408682"/>
              <a:ext cx="995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料金金額</a:t>
              </a: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F56CC50-1756-4B5C-9EC4-306DCDD59606}"/>
              </a:ext>
            </a:extLst>
          </p:cNvPr>
          <p:cNvSpPr txBox="1"/>
          <p:nvPr/>
        </p:nvSpPr>
        <p:spPr>
          <a:xfrm>
            <a:off x="7987614" y="5124687"/>
            <a:ext cx="3363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※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基本料金は口径ごとに異なります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5390E47-1BBD-4BD8-A022-143205DEBCFB}"/>
              </a:ext>
            </a:extLst>
          </p:cNvPr>
          <p:cNvSpPr txBox="1"/>
          <p:nvPr/>
        </p:nvSpPr>
        <p:spPr>
          <a:xfrm>
            <a:off x="8544482" y="238272"/>
            <a:ext cx="367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（イラストはイメージです）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3229489" y="825172"/>
            <a:ext cx="1341844" cy="4045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改定前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8854155" y="825172"/>
            <a:ext cx="1341844" cy="4045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改定後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 bwMode="white">
          <a:xfrm>
            <a:off x="1462564" y="5461464"/>
            <a:ext cx="10908000" cy="12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６月</a:t>
            </a:r>
            <a:r>
              <a:rPr lang="en-US" altLang="ja-JP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日以前から継続してご使用のお客さまは、９月又は</a:t>
            </a:r>
            <a:r>
              <a:rPr lang="en-US" altLang="ja-JP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月の検針分から新しい料金表が適用されます。</a:t>
            </a:r>
            <a:endParaRPr kumimoji="1" lang="ja-JP" altLang="en-US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580716" y="106878"/>
            <a:ext cx="5947765" cy="623454"/>
            <a:chOff x="1867697" y="66760"/>
            <a:chExt cx="5947765" cy="62345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51364" y="147655"/>
              <a:ext cx="5264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新料金での請求時期</a:t>
              </a:r>
              <a:endParaRPr lang="ja-JP" altLang="en-US" sz="2800" dirty="0">
                <a:solidFill>
                  <a:schemeClr val="accent5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3" name="楕円 22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５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551366" y="609320"/>
              <a:ext cx="331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料金改定の内容</a:t>
            </a:r>
            <a:endParaRPr kumimoji="1" lang="ja-JP" altLang="en-US" sz="3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9EF2264-2E4D-4D68-9C59-2C465E58B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81233"/>
              </p:ext>
            </p:extLst>
          </p:nvPr>
        </p:nvGraphicFramePr>
        <p:xfrm>
          <a:off x="1776015" y="1514591"/>
          <a:ext cx="6512534" cy="294286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930362">
                  <a:extLst>
                    <a:ext uri="{9D8B030D-6E8A-4147-A177-3AD203B41FA5}">
                      <a16:colId xmlns:a16="http://schemas.microsoft.com/office/drawing/2014/main" val="1405418631"/>
                    </a:ext>
                  </a:extLst>
                </a:gridCol>
                <a:gridCol w="930362">
                  <a:extLst>
                    <a:ext uri="{9D8B030D-6E8A-4147-A177-3AD203B41FA5}">
                      <a16:colId xmlns:a16="http://schemas.microsoft.com/office/drawing/2014/main" val="911959823"/>
                    </a:ext>
                  </a:extLst>
                </a:gridCol>
                <a:gridCol w="930362">
                  <a:extLst>
                    <a:ext uri="{9D8B030D-6E8A-4147-A177-3AD203B41FA5}">
                      <a16:colId xmlns:a16="http://schemas.microsoft.com/office/drawing/2014/main" val="3662587676"/>
                    </a:ext>
                  </a:extLst>
                </a:gridCol>
                <a:gridCol w="930362">
                  <a:extLst>
                    <a:ext uri="{9D8B030D-6E8A-4147-A177-3AD203B41FA5}">
                      <a16:colId xmlns:a16="http://schemas.microsoft.com/office/drawing/2014/main" val="2498124637"/>
                    </a:ext>
                  </a:extLst>
                </a:gridCol>
                <a:gridCol w="930362">
                  <a:extLst>
                    <a:ext uri="{9D8B030D-6E8A-4147-A177-3AD203B41FA5}">
                      <a16:colId xmlns:a16="http://schemas.microsoft.com/office/drawing/2014/main" val="2538128242"/>
                    </a:ext>
                  </a:extLst>
                </a:gridCol>
                <a:gridCol w="930362">
                  <a:extLst>
                    <a:ext uri="{9D8B030D-6E8A-4147-A177-3AD203B41FA5}">
                      <a16:colId xmlns:a16="http://schemas.microsoft.com/office/drawing/2014/main" val="128861715"/>
                    </a:ext>
                  </a:extLst>
                </a:gridCol>
                <a:gridCol w="930362">
                  <a:extLst>
                    <a:ext uri="{9D8B030D-6E8A-4147-A177-3AD203B41FA5}">
                      <a16:colId xmlns:a16="http://schemas.microsoft.com/office/drawing/2014/main" val="3746412904"/>
                    </a:ext>
                  </a:extLst>
                </a:gridCol>
              </a:tblGrid>
              <a:tr h="328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検針月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054248"/>
                  </a:ext>
                </a:extLst>
              </a:tr>
              <a:tr h="12885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奇数月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501636"/>
                  </a:ext>
                </a:extLst>
              </a:tr>
              <a:tr h="12885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偶数月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780109"/>
                  </a:ext>
                </a:extLst>
              </a:tr>
            </a:tbl>
          </a:graphicData>
        </a:graphic>
      </p:graphicFrame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702ED42-D4C2-47F5-856B-4E5A6C48594B}"/>
              </a:ext>
            </a:extLst>
          </p:cNvPr>
          <p:cNvSpPr txBox="1"/>
          <p:nvPr/>
        </p:nvSpPr>
        <p:spPr>
          <a:xfrm>
            <a:off x="1449132" y="959113"/>
            <a:ext cx="636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令和</a:t>
            </a:r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</a:t>
            </a:r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日以前</a:t>
            </a:r>
            <a:r>
              <a:rPr kumimoji="1"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から継続してご使用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の場合</a:t>
            </a:r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A22E050-90B7-4043-A730-632EFF27D134}"/>
              </a:ext>
            </a:extLst>
          </p:cNvPr>
          <p:cNvSpPr txBox="1"/>
          <p:nvPr/>
        </p:nvSpPr>
        <p:spPr>
          <a:xfrm>
            <a:off x="1318818" y="4643147"/>
            <a:ext cx="742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令和</a:t>
            </a:r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７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日以降に使用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を開始した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場合</a:t>
            </a:r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</a:p>
          <a:p>
            <a:pPr marL="536575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初回検針時から新料金表による水道料金が適用されます。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D8D9EDA-A5BF-4486-8C54-D9D61D72CFFE}"/>
              </a:ext>
            </a:extLst>
          </p:cNvPr>
          <p:cNvGrpSpPr/>
          <p:nvPr/>
        </p:nvGrpSpPr>
        <p:grpSpPr>
          <a:xfrm>
            <a:off x="3115243" y="1943428"/>
            <a:ext cx="2361808" cy="657371"/>
            <a:chOff x="2824469" y="1926441"/>
            <a:chExt cx="2361808" cy="657371"/>
          </a:xfrm>
        </p:grpSpPr>
        <p:sp>
          <p:nvSpPr>
            <p:cNvPr id="41" name="矢印: 上下 40">
              <a:extLst>
                <a:ext uri="{FF2B5EF4-FFF2-40B4-BE49-F238E27FC236}">
                  <a16:creationId xmlns:a16="http://schemas.microsoft.com/office/drawing/2014/main" id="{824536BB-4308-402D-A832-E7D396D6CA34}"/>
                </a:ext>
              </a:extLst>
            </p:cNvPr>
            <p:cNvSpPr/>
            <p:nvPr/>
          </p:nvSpPr>
          <p:spPr>
            <a:xfrm rot="16200000" flipH="1">
              <a:off x="3405993" y="1344917"/>
              <a:ext cx="526118" cy="1689165"/>
            </a:xfrm>
            <a:prstGeom prst="upDownArrow">
              <a:avLst>
                <a:gd name="adj1" fmla="val 71987"/>
                <a:gd name="adj2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旧料金</a:t>
              </a: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8D1055E-9476-4E50-98DA-BC4258E3D6FE}"/>
                </a:ext>
              </a:extLst>
            </p:cNvPr>
            <p:cNvGrpSpPr/>
            <p:nvPr/>
          </p:nvGrpSpPr>
          <p:grpSpPr>
            <a:xfrm>
              <a:off x="4286277" y="1963852"/>
              <a:ext cx="900000" cy="619960"/>
              <a:chOff x="4286277" y="1963852"/>
              <a:chExt cx="900000" cy="619960"/>
            </a:xfrm>
          </p:grpSpPr>
          <p:sp>
            <p:nvSpPr>
              <p:cNvPr id="66" name="楕円 65">
                <a:extLst>
                  <a:ext uri="{FF2B5EF4-FFF2-40B4-BE49-F238E27FC236}">
                    <a16:creationId xmlns:a16="http://schemas.microsoft.com/office/drawing/2014/main" id="{87327A63-61B0-4CC2-9708-52EC2145DD4C}"/>
                  </a:ext>
                </a:extLst>
              </p:cNvPr>
              <p:cNvSpPr/>
              <p:nvPr/>
            </p:nvSpPr>
            <p:spPr>
              <a:xfrm>
                <a:off x="4592277" y="1963852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F9F16962-D0CA-4C0D-BC71-3AC4BEC6FDFB}"/>
                  </a:ext>
                </a:extLst>
              </p:cNvPr>
              <p:cNvSpPr txBox="1"/>
              <p:nvPr/>
            </p:nvSpPr>
            <p:spPr>
              <a:xfrm>
                <a:off x="4286277" y="2259812"/>
                <a:ext cx="900000" cy="32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検針日</a:t>
                </a:r>
              </a:p>
            </p:txBody>
          </p:sp>
        </p:grp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F9F968DA-B6E0-48AA-AEA3-E9DB89FB5B19}"/>
              </a:ext>
            </a:extLst>
          </p:cNvPr>
          <p:cNvGrpSpPr/>
          <p:nvPr/>
        </p:nvGrpSpPr>
        <p:grpSpPr>
          <a:xfrm>
            <a:off x="5009509" y="2562158"/>
            <a:ext cx="2310998" cy="627460"/>
            <a:chOff x="2824470" y="1926441"/>
            <a:chExt cx="2310998" cy="627460"/>
          </a:xfrm>
        </p:grpSpPr>
        <p:sp>
          <p:nvSpPr>
            <p:cNvPr id="69" name="矢印: 上下 68">
              <a:extLst>
                <a:ext uri="{FF2B5EF4-FFF2-40B4-BE49-F238E27FC236}">
                  <a16:creationId xmlns:a16="http://schemas.microsoft.com/office/drawing/2014/main" id="{96D88AC3-E38B-4C14-94E6-E986D422BEE0}"/>
                </a:ext>
              </a:extLst>
            </p:cNvPr>
            <p:cNvSpPr/>
            <p:nvPr/>
          </p:nvSpPr>
          <p:spPr>
            <a:xfrm rot="16200000" flipH="1">
              <a:off x="3307980" y="1442931"/>
              <a:ext cx="526118" cy="1493137"/>
            </a:xfrm>
            <a:prstGeom prst="upDownArrow">
              <a:avLst>
                <a:gd name="adj1" fmla="val 71987"/>
                <a:gd name="adj2" fmla="val 5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新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料金</a:t>
              </a:r>
            </a:p>
          </p:txBody>
        </p: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34AE13D5-ABDB-47A4-AD92-A4E75BD3032F}"/>
                </a:ext>
              </a:extLst>
            </p:cNvPr>
            <p:cNvGrpSpPr/>
            <p:nvPr/>
          </p:nvGrpSpPr>
          <p:grpSpPr>
            <a:xfrm>
              <a:off x="4235468" y="1980956"/>
              <a:ext cx="900000" cy="572945"/>
              <a:chOff x="4235468" y="1980956"/>
              <a:chExt cx="900000" cy="572945"/>
            </a:xfrm>
          </p:grpSpPr>
          <p:sp>
            <p:nvSpPr>
              <p:cNvPr id="72" name="楕円 71">
                <a:extLst>
                  <a:ext uri="{FF2B5EF4-FFF2-40B4-BE49-F238E27FC236}">
                    <a16:creationId xmlns:a16="http://schemas.microsoft.com/office/drawing/2014/main" id="{5B1D3212-36BC-441B-8287-23347B2EFAC6}"/>
                  </a:ext>
                </a:extLst>
              </p:cNvPr>
              <p:cNvSpPr/>
              <p:nvPr/>
            </p:nvSpPr>
            <p:spPr>
              <a:xfrm>
                <a:off x="4527472" y="198095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B3A7C18A-4B35-4630-BA7C-6926F6CDAAFE}"/>
                  </a:ext>
                </a:extLst>
              </p:cNvPr>
              <p:cNvSpPr txBox="1"/>
              <p:nvPr/>
            </p:nvSpPr>
            <p:spPr>
              <a:xfrm>
                <a:off x="4235468" y="2229901"/>
                <a:ext cx="900000" cy="32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検針日</a:t>
                </a:r>
              </a:p>
            </p:txBody>
          </p:sp>
        </p:grp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961B306C-8EC3-4960-81D3-D7B4EFF6AF7D}"/>
              </a:ext>
            </a:extLst>
          </p:cNvPr>
          <p:cNvGrpSpPr/>
          <p:nvPr/>
        </p:nvGrpSpPr>
        <p:grpSpPr>
          <a:xfrm>
            <a:off x="4045855" y="3210687"/>
            <a:ext cx="2361808" cy="657371"/>
            <a:chOff x="2824469" y="1926441"/>
            <a:chExt cx="2361808" cy="657371"/>
          </a:xfrm>
        </p:grpSpPr>
        <p:sp>
          <p:nvSpPr>
            <p:cNvPr id="77" name="矢印: 上下 76">
              <a:extLst>
                <a:ext uri="{FF2B5EF4-FFF2-40B4-BE49-F238E27FC236}">
                  <a16:creationId xmlns:a16="http://schemas.microsoft.com/office/drawing/2014/main" id="{1903DF64-4FA9-48AC-B2ED-1AEB735CC801}"/>
                </a:ext>
              </a:extLst>
            </p:cNvPr>
            <p:cNvSpPr/>
            <p:nvPr/>
          </p:nvSpPr>
          <p:spPr>
            <a:xfrm rot="16200000" flipH="1">
              <a:off x="3405993" y="1344917"/>
              <a:ext cx="526118" cy="1689165"/>
            </a:xfrm>
            <a:prstGeom prst="upDownArrow">
              <a:avLst>
                <a:gd name="adj1" fmla="val 71987"/>
                <a:gd name="adj2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旧料金</a:t>
              </a:r>
            </a:p>
          </p:txBody>
        </p: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2D4C6B99-3DE2-460B-927A-14A45979B789}"/>
                </a:ext>
              </a:extLst>
            </p:cNvPr>
            <p:cNvGrpSpPr/>
            <p:nvPr/>
          </p:nvGrpSpPr>
          <p:grpSpPr>
            <a:xfrm>
              <a:off x="4286277" y="1963852"/>
              <a:ext cx="900000" cy="619960"/>
              <a:chOff x="4286277" y="1963852"/>
              <a:chExt cx="900000" cy="619960"/>
            </a:xfrm>
          </p:grpSpPr>
          <p:sp>
            <p:nvSpPr>
              <p:cNvPr id="80" name="楕円 79">
                <a:extLst>
                  <a:ext uri="{FF2B5EF4-FFF2-40B4-BE49-F238E27FC236}">
                    <a16:creationId xmlns:a16="http://schemas.microsoft.com/office/drawing/2014/main" id="{BFE2946D-6708-4000-AC91-ABFD13A39844}"/>
                  </a:ext>
                </a:extLst>
              </p:cNvPr>
              <p:cNvSpPr/>
              <p:nvPr/>
            </p:nvSpPr>
            <p:spPr>
              <a:xfrm>
                <a:off x="4592277" y="1963852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43B6593D-51A5-4DDB-8F6D-436F793A306F}"/>
                  </a:ext>
                </a:extLst>
              </p:cNvPr>
              <p:cNvSpPr txBox="1"/>
              <p:nvPr/>
            </p:nvSpPr>
            <p:spPr>
              <a:xfrm>
                <a:off x="4286277" y="2259812"/>
                <a:ext cx="900000" cy="32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検針日</a:t>
                </a:r>
              </a:p>
            </p:txBody>
          </p: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FAB465A4-C94D-4661-BBB8-5869CB4023B2}"/>
              </a:ext>
            </a:extLst>
          </p:cNvPr>
          <p:cNvGrpSpPr/>
          <p:nvPr/>
        </p:nvGrpSpPr>
        <p:grpSpPr>
          <a:xfrm>
            <a:off x="5940120" y="3829417"/>
            <a:ext cx="2361808" cy="657371"/>
            <a:chOff x="2824469" y="1926441"/>
            <a:chExt cx="2361808" cy="657371"/>
          </a:xfrm>
        </p:grpSpPr>
        <p:sp>
          <p:nvSpPr>
            <p:cNvPr id="85" name="矢印: 上下 84">
              <a:extLst>
                <a:ext uri="{FF2B5EF4-FFF2-40B4-BE49-F238E27FC236}">
                  <a16:creationId xmlns:a16="http://schemas.microsoft.com/office/drawing/2014/main" id="{832CC0DA-1A2D-4B08-9F37-F29186EBB31B}"/>
                </a:ext>
              </a:extLst>
            </p:cNvPr>
            <p:cNvSpPr/>
            <p:nvPr/>
          </p:nvSpPr>
          <p:spPr>
            <a:xfrm rot="16200000" flipH="1">
              <a:off x="3405993" y="1344917"/>
              <a:ext cx="526118" cy="1689165"/>
            </a:xfrm>
            <a:prstGeom prst="upDownArrow">
              <a:avLst>
                <a:gd name="adj1" fmla="val 71987"/>
                <a:gd name="adj2" fmla="val 5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新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料金</a:t>
              </a:r>
            </a:p>
          </p:txBody>
        </p: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011257F0-45B3-4B78-9ADC-860FBF7089ED}"/>
                </a:ext>
              </a:extLst>
            </p:cNvPr>
            <p:cNvGrpSpPr/>
            <p:nvPr/>
          </p:nvGrpSpPr>
          <p:grpSpPr>
            <a:xfrm>
              <a:off x="4286277" y="1963852"/>
              <a:ext cx="900000" cy="619960"/>
              <a:chOff x="4286277" y="1963852"/>
              <a:chExt cx="900000" cy="619960"/>
            </a:xfrm>
          </p:grpSpPr>
          <p:sp>
            <p:nvSpPr>
              <p:cNvPr id="88" name="楕円 87">
                <a:extLst>
                  <a:ext uri="{FF2B5EF4-FFF2-40B4-BE49-F238E27FC236}">
                    <a16:creationId xmlns:a16="http://schemas.microsoft.com/office/drawing/2014/main" id="{96639685-2829-4B5E-83C5-9B55370291D6}"/>
                  </a:ext>
                </a:extLst>
              </p:cNvPr>
              <p:cNvSpPr/>
              <p:nvPr/>
            </p:nvSpPr>
            <p:spPr>
              <a:xfrm>
                <a:off x="4592277" y="1963852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00DCFB65-EE5B-4B42-B65E-706632B5099E}"/>
                  </a:ext>
                </a:extLst>
              </p:cNvPr>
              <p:cNvSpPr txBox="1"/>
              <p:nvPr/>
            </p:nvSpPr>
            <p:spPr>
              <a:xfrm>
                <a:off x="4286277" y="2259812"/>
                <a:ext cx="900000" cy="32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検針日</a:t>
                </a:r>
              </a:p>
            </p:txBody>
          </p:sp>
        </p:grpSp>
      </p:grpSp>
      <p:pic>
        <p:nvPicPr>
          <p:cNvPr id="92" name="Picture 2" descr="検針票62日　赤枠">
            <a:extLst>
              <a:ext uri="{FF2B5EF4-FFF2-40B4-BE49-F238E27FC236}">
                <a16:creationId xmlns:a16="http://schemas.microsoft.com/office/drawing/2014/main" id="{9537D461-92B4-4A85-9EA0-B82477665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006" y="1701580"/>
            <a:ext cx="3057885" cy="17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A3E8921E-BBE7-4F50-A192-C81752BF4018}"/>
              </a:ext>
            </a:extLst>
          </p:cNvPr>
          <p:cNvSpPr txBox="1"/>
          <p:nvPr/>
        </p:nvSpPr>
        <p:spPr>
          <a:xfrm>
            <a:off x="8845174" y="3737083"/>
            <a:ext cx="2904788" cy="783193"/>
          </a:xfrm>
          <a:prstGeom prst="wedgeRoundRectCallout">
            <a:avLst>
              <a:gd name="adj1" fmla="val 3690"/>
              <a:gd name="adj2" fmla="val -23655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検針月は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検針票で</a:t>
            </a:r>
            <a:endParaRPr kumimoji="1"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kumimoji="1"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ご確認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できます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57F276C-1C0C-4C10-991B-D88F2C3E6010}"/>
              </a:ext>
            </a:extLst>
          </p:cNvPr>
          <p:cNvSpPr/>
          <p:nvPr/>
        </p:nvSpPr>
        <p:spPr>
          <a:xfrm>
            <a:off x="9834110" y="2011801"/>
            <a:ext cx="1224000" cy="25200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1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94165" y="2986793"/>
            <a:ext cx="1046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400" dirty="0">
                <a:solidFill>
                  <a:prstClr val="white">
                    <a:lumMod val="95000"/>
                  </a:prst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３</a:t>
            </a:r>
            <a:r>
              <a:rPr lang="ja-JP" altLang="en-US" sz="5400" noProof="0" dirty="0">
                <a:solidFill>
                  <a:prstClr val="white">
                    <a:lumMod val="95000"/>
                  </a:prst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新料金の確認方法</a:t>
            </a:r>
          </a:p>
        </p:txBody>
      </p:sp>
    </p:spTree>
    <p:extLst>
      <p:ext uri="{BB962C8B-B14F-4D97-AF65-F5344CB8AC3E}">
        <p14:creationId xmlns:p14="http://schemas.microsoft.com/office/powerpoint/2010/main" val="21097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新料金の確認方法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 bwMode="white">
          <a:xfrm>
            <a:off x="1462565" y="5461464"/>
            <a:ext cx="10950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◎ お客さまのご使用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水量、メーター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口径は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、</a:t>
            </a:r>
            <a:r>
              <a:rPr lang="ja-JP" altLang="en-US" sz="2600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検針票で確認できます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◎ 検針票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は、２か月に１度お届けしています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1580716" y="106878"/>
            <a:ext cx="8387667" cy="623454"/>
            <a:chOff x="1867697" y="66760"/>
            <a:chExt cx="8387667" cy="62345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51364" y="147655"/>
              <a:ext cx="770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 dirty="0" smtClean="0">
                  <a:solidFill>
                    <a:srgbClr val="4472C4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水道・下水道使用水量等のお知らせ（検針票）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endParaRPr>
            </a:p>
          </p:txBody>
        </p:sp>
        <p:sp>
          <p:nvSpPr>
            <p:cNvPr id="23" name="楕円 22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１</a:t>
              </a: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551365" y="609320"/>
              <a:ext cx="7416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CFC3CB-8D79-4829-B8EB-CC18616ADC7A}"/>
              </a:ext>
            </a:extLst>
          </p:cNvPr>
          <p:cNvSpPr txBox="1"/>
          <p:nvPr/>
        </p:nvSpPr>
        <p:spPr>
          <a:xfrm>
            <a:off x="5023017" y="4892351"/>
            <a:ext cx="34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検針票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pic>
        <p:nvPicPr>
          <p:cNvPr id="1026" name="Picture 2" descr="検針票62日　赤枠">
            <a:extLst>
              <a:ext uri="{FF2B5EF4-FFF2-40B4-BE49-F238E27FC236}">
                <a16:creationId xmlns:a16="http://schemas.microsoft.com/office/drawing/2014/main" id="{17966C34-B319-4FD2-A996-C0F3747B5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06" y="1485499"/>
            <a:ext cx="5687277" cy="320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E4DDE2-F354-4605-A394-C29F64625EA2}"/>
              </a:ext>
            </a:extLst>
          </p:cNvPr>
          <p:cNvSpPr txBox="1"/>
          <p:nvPr/>
        </p:nvSpPr>
        <p:spPr>
          <a:xfrm>
            <a:off x="9715051" y="740889"/>
            <a:ext cx="2155371" cy="783193"/>
          </a:xfrm>
          <a:prstGeom prst="wedgeRoundRectCallout">
            <a:avLst>
              <a:gd name="adj1" fmla="val -113074"/>
              <a:gd name="adj2" fmla="val 16940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使用している</a:t>
            </a:r>
            <a:endParaRPr kumimoji="1"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メーター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口径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6FFAF8A-0906-40FA-AA04-C1FB0152D56D}"/>
              </a:ext>
            </a:extLst>
          </p:cNvPr>
          <p:cNvSpPr/>
          <p:nvPr/>
        </p:nvSpPr>
        <p:spPr>
          <a:xfrm>
            <a:off x="7632550" y="2450275"/>
            <a:ext cx="563494" cy="342421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4E50860-90BE-417C-8BAB-2FA244659A4F}"/>
              </a:ext>
            </a:extLst>
          </p:cNvPr>
          <p:cNvSpPr/>
          <p:nvPr/>
        </p:nvSpPr>
        <p:spPr>
          <a:xfrm>
            <a:off x="3884467" y="2173753"/>
            <a:ext cx="2138828" cy="342421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1F9BC0-BE72-48CA-8083-50DF720E0C09}"/>
              </a:ext>
            </a:extLst>
          </p:cNvPr>
          <p:cNvSpPr txBox="1"/>
          <p:nvPr/>
        </p:nvSpPr>
        <p:spPr>
          <a:xfrm>
            <a:off x="1479599" y="1654248"/>
            <a:ext cx="2155371" cy="442674"/>
          </a:xfrm>
          <a:prstGeom prst="wedgeRoundRectCallout">
            <a:avLst>
              <a:gd name="adj1" fmla="val 70245"/>
              <a:gd name="adj2" fmla="val 11263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使用水量</a:t>
            </a:r>
            <a:endParaRPr kumimoji="1"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D702876-5DA0-4098-AC20-087B37C85885}"/>
              </a:ext>
            </a:extLst>
          </p:cNvPr>
          <p:cNvSpPr/>
          <p:nvPr/>
        </p:nvSpPr>
        <p:spPr>
          <a:xfrm>
            <a:off x="3910573" y="3064650"/>
            <a:ext cx="2138828" cy="342421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FE10CBB-5B32-48AE-9BA9-2FE6400565A1}"/>
              </a:ext>
            </a:extLst>
          </p:cNvPr>
          <p:cNvSpPr txBox="1"/>
          <p:nvPr/>
        </p:nvSpPr>
        <p:spPr>
          <a:xfrm>
            <a:off x="1479598" y="3523136"/>
            <a:ext cx="2155371" cy="783193"/>
          </a:xfrm>
          <a:prstGeom prst="wedgeRoundRectCallout">
            <a:avLst>
              <a:gd name="adj1" fmla="val 68688"/>
              <a:gd name="adj2" fmla="val -8445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水道料金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（税込）</a:t>
            </a:r>
            <a:endParaRPr kumimoji="1"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30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3D09EAD-63E3-4658-A4FD-6FE24B926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313" y="28385"/>
            <a:ext cx="4190333" cy="348738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新料金の確認方法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580716" y="106878"/>
            <a:ext cx="5947765" cy="623454"/>
            <a:chOff x="1867697" y="66760"/>
            <a:chExt cx="5947765" cy="62345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51364" y="147655"/>
              <a:ext cx="5264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 dirty="0" smtClean="0">
                  <a:solidFill>
                    <a:srgbClr val="4472C4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水道料金簡易計算</a:t>
              </a:r>
              <a:r>
                <a:rPr lang="ja-JP" altLang="en-US" sz="2800" dirty="0">
                  <a:solidFill>
                    <a:srgbClr val="4472C4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ツール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endParaRPr>
            </a:p>
          </p:txBody>
        </p:sp>
        <p:sp>
          <p:nvSpPr>
            <p:cNvPr id="23" name="楕円 22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000" b="1" dirty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２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551365" y="609320"/>
              <a:ext cx="3960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FBFC434-C10A-4E4C-894D-B5D578C7777A}"/>
              </a:ext>
            </a:extLst>
          </p:cNvPr>
          <p:cNvSpPr txBox="1"/>
          <p:nvPr/>
        </p:nvSpPr>
        <p:spPr>
          <a:xfrm>
            <a:off x="1529805" y="1122030"/>
            <a:ext cx="5713450" cy="1464231"/>
          </a:xfrm>
          <a:prstGeom prst="wedgeRoundRectCallout">
            <a:avLst>
              <a:gd name="adj1" fmla="val 50279"/>
              <a:gd name="adj2" fmla="val 11548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本市ウェブページ上の「水道料金簡易計算ツール」では、</a:t>
            </a:r>
            <a:r>
              <a:rPr kumimoji="1"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検針票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記載</a:t>
            </a:r>
            <a:r>
              <a:rPr kumimoji="1"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の「ご使用水量」と「口径」を入れる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と</a:t>
            </a:r>
            <a:r>
              <a:rPr kumimoji="1"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新料金体系で</a:t>
            </a:r>
            <a:r>
              <a:rPr kumimoji="1"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水道料金を</a:t>
            </a:r>
            <a:r>
              <a:rPr kumimoji="1"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計算で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き</a:t>
            </a:r>
            <a:r>
              <a:rPr kumimoji="1"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ます</a:t>
            </a:r>
            <a:endParaRPr kumimoji="1"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03F4168-3D83-4BB4-BC48-2473A3283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094" y="3439409"/>
            <a:ext cx="4198144" cy="519398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47F71F83-77B8-4ADF-A31A-07DF5399AF53}"/>
              </a:ext>
            </a:extLst>
          </p:cNvPr>
          <p:cNvSpPr/>
          <p:nvPr/>
        </p:nvSpPr>
        <p:spPr>
          <a:xfrm>
            <a:off x="7399372" y="3485761"/>
            <a:ext cx="4068000" cy="317227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793D3AF-4844-43D9-AFE0-4033E513E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757" y="3849176"/>
            <a:ext cx="4252817" cy="2956274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B5217B6-9D9A-4E44-86CC-35A376DDA973}"/>
              </a:ext>
            </a:extLst>
          </p:cNvPr>
          <p:cNvSpPr/>
          <p:nvPr/>
        </p:nvSpPr>
        <p:spPr>
          <a:xfrm>
            <a:off x="8255093" y="5983303"/>
            <a:ext cx="2963033" cy="468000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24">
            <a:extLst>
              <a:ext uri="{FF2B5EF4-FFF2-40B4-BE49-F238E27FC236}">
                <a16:creationId xmlns:a16="http://schemas.microsoft.com/office/drawing/2014/main" id="{DB5217B6-9D9A-4E44-86CC-35A376DDA973}"/>
              </a:ext>
            </a:extLst>
          </p:cNvPr>
          <p:cNvSpPr/>
          <p:nvPr/>
        </p:nvSpPr>
        <p:spPr>
          <a:xfrm>
            <a:off x="2141127" y="6172073"/>
            <a:ext cx="2963033" cy="4680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横浜市　水道料金計算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四角形: 角を丸くする 24">
            <a:extLst>
              <a:ext uri="{FF2B5EF4-FFF2-40B4-BE49-F238E27FC236}">
                <a16:creationId xmlns:a16="http://schemas.microsoft.com/office/drawing/2014/main" id="{DB5217B6-9D9A-4E44-86CC-35A376DDA973}"/>
              </a:ext>
            </a:extLst>
          </p:cNvPr>
          <p:cNvSpPr/>
          <p:nvPr/>
        </p:nvSpPr>
        <p:spPr>
          <a:xfrm>
            <a:off x="5360288" y="6172073"/>
            <a:ext cx="864096" cy="4680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検索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 bwMode="white">
          <a:xfrm>
            <a:off x="1462565" y="5461464"/>
            <a:ext cx="106511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◎</a:t>
            </a:r>
            <a:r>
              <a:rPr kumimoji="1" lang="ja-JP" alt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 下記のキーワードで検索できます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940D8A6-2C88-4197-9398-C2756B3D8D30}"/>
              </a:ext>
            </a:extLst>
          </p:cNvPr>
          <p:cNvSpPr txBox="1"/>
          <p:nvPr/>
        </p:nvSpPr>
        <p:spPr>
          <a:xfrm>
            <a:off x="2091711" y="3524469"/>
            <a:ext cx="4598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■</a:t>
            </a:r>
            <a:r>
              <a:rPr lang="ja-JP" altLang="en-US" sz="20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</a:t>
            </a:r>
            <a:r>
              <a:rPr lang="ja-JP" altLang="en-US" sz="20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料金簡易計算ツール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lvl="0">
              <a:defRPr/>
            </a:pPr>
            <a:r>
              <a:rPr lang="en-US" altLang="ja-JP" sz="20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hlinkClick r:id="rId6"/>
              </a:rPr>
              <a:t>https</a:t>
            </a:r>
            <a:r>
              <a:rPr lang="en-US" altLang="ja-JP" sz="20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hlinkClick r:id="rId6"/>
              </a:rPr>
              <a:t>://cgi.city.yokohama.lg.jp/suido/ryoukinkeisan/simulation.html</a:t>
            </a:r>
            <a:endParaRPr lang="en-US" altLang="ja-JP" sz="2000" dirty="0">
              <a:solidFill>
                <a:prstClr val="black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hlinkClick r:id="rId7"/>
            </a:endParaRPr>
          </a:p>
          <a:p>
            <a:pPr lvl="0"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0842799-C6AD-4A02-A6B8-5622846A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007" y="3565275"/>
            <a:ext cx="5079181" cy="111299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BA8F6C4-F23A-4042-A9AA-C7A2DF17A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110" y="1168719"/>
            <a:ext cx="5353109" cy="230090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新料金の確認方法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 bwMode="white">
          <a:xfrm>
            <a:off x="1462565" y="5461464"/>
            <a:ext cx="106511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◎ 早見表</a:t>
            </a:r>
            <a:r>
              <a:rPr lang="ja-JP" altLang="en-US" sz="2600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は、ウェブの他、３～</a:t>
            </a:r>
            <a:r>
              <a:rPr lang="ja-JP" altLang="en-US" sz="2600" dirty="0" smtClean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４月の水道</a:t>
            </a:r>
            <a:r>
              <a:rPr lang="ja-JP" altLang="en-US" sz="2600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メーター検針</a:t>
            </a:r>
            <a:r>
              <a:rPr lang="ja-JP" altLang="en-US" sz="2600" dirty="0" smtClean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時に全戸配布　　するリーフレット</a:t>
            </a:r>
            <a:r>
              <a:rPr lang="ja-JP" altLang="en-US" sz="2600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に</a:t>
            </a:r>
            <a:r>
              <a:rPr lang="ja-JP" altLang="en-US" sz="2600" dirty="0" smtClean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掲載しています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580716" y="106878"/>
            <a:ext cx="7840121" cy="623454"/>
            <a:chOff x="1867697" y="66760"/>
            <a:chExt cx="7840121" cy="62345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51364" y="147655"/>
              <a:ext cx="7156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 dirty="0" smtClean="0">
                  <a:solidFill>
                    <a:srgbClr val="4472C4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水道料金・下水道使用料の</a:t>
              </a:r>
              <a:r>
                <a:rPr kumimoji="1" lang="ja-JP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+mn-cs"/>
                </a:rPr>
                <a:t>早見表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endParaRPr>
            </a:p>
          </p:txBody>
        </p:sp>
        <p:sp>
          <p:nvSpPr>
            <p:cNvPr id="23" name="楕円 22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３</a:t>
              </a: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551365" y="609320"/>
              <a:ext cx="5436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940D8A6-2C88-4197-9398-C2756B3D8D30}"/>
              </a:ext>
            </a:extLst>
          </p:cNvPr>
          <p:cNvSpPr txBox="1"/>
          <p:nvPr/>
        </p:nvSpPr>
        <p:spPr>
          <a:xfrm>
            <a:off x="7266736" y="1438158"/>
            <a:ext cx="4598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■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ウェブ掲載の早見表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lvl="0">
              <a:defRPr/>
            </a:pPr>
            <a:r>
              <a:rPr lang="en-US" altLang="ja-JP" sz="20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hlinkClick r:id="rId5"/>
              </a:rPr>
              <a:t>https://</a:t>
            </a:r>
            <a:r>
              <a:rPr lang="en-US" altLang="ja-JP" sz="20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hlinkClick r:id="rId5"/>
              </a:rPr>
              <a:t>www.city.yokohama.lg.jp/kurashi/sumai-kurashi/suido-gesui/suido/ryokin/kaitei/ryoukinkaitei.html</a:t>
            </a:r>
            <a:endParaRPr lang="en-US" altLang="ja-JP" sz="2000" dirty="0" smtClean="0">
              <a:solidFill>
                <a:prstClr val="black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B5AA915D-656B-4BD9-99A5-A712571F9342}"/>
              </a:ext>
            </a:extLst>
          </p:cNvPr>
          <p:cNvSpPr/>
          <p:nvPr/>
        </p:nvSpPr>
        <p:spPr>
          <a:xfrm>
            <a:off x="1583584" y="3225403"/>
            <a:ext cx="5481809" cy="272719"/>
          </a:xfrm>
          <a:custGeom>
            <a:avLst/>
            <a:gdLst>
              <a:gd name="connsiteX0" fmla="*/ 0 w 4156772"/>
              <a:gd name="connsiteY0" fmla="*/ 215688 h 233138"/>
              <a:gd name="connsiteX1" fmla="*/ 267419 w 4156772"/>
              <a:gd name="connsiteY1" fmla="*/ 17281 h 233138"/>
              <a:gd name="connsiteX2" fmla="*/ 577970 w 4156772"/>
              <a:gd name="connsiteY2" fmla="*/ 224315 h 233138"/>
              <a:gd name="connsiteX3" fmla="*/ 862641 w 4156772"/>
              <a:gd name="connsiteY3" fmla="*/ 34533 h 233138"/>
              <a:gd name="connsiteX4" fmla="*/ 1155939 w 4156772"/>
              <a:gd name="connsiteY4" fmla="*/ 215688 h 233138"/>
              <a:gd name="connsiteX5" fmla="*/ 1457864 w 4156772"/>
              <a:gd name="connsiteY5" fmla="*/ 17281 h 233138"/>
              <a:gd name="connsiteX6" fmla="*/ 1768415 w 4156772"/>
              <a:gd name="connsiteY6" fmla="*/ 215688 h 233138"/>
              <a:gd name="connsiteX7" fmla="*/ 2035834 w 4156772"/>
              <a:gd name="connsiteY7" fmla="*/ 28 h 233138"/>
              <a:gd name="connsiteX8" fmla="*/ 2329132 w 4156772"/>
              <a:gd name="connsiteY8" fmla="*/ 232941 h 233138"/>
              <a:gd name="connsiteX9" fmla="*/ 2665562 w 4156772"/>
              <a:gd name="connsiteY9" fmla="*/ 43160 h 233138"/>
              <a:gd name="connsiteX10" fmla="*/ 2915728 w 4156772"/>
              <a:gd name="connsiteY10" fmla="*/ 198435 h 233138"/>
              <a:gd name="connsiteX11" fmla="*/ 3243532 w 4156772"/>
              <a:gd name="connsiteY11" fmla="*/ 25907 h 233138"/>
              <a:gd name="connsiteX12" fmla="*/ 3510951 w 4156772"/>
              <a:gd name="connsiteY12" fmla="*/ 207062 h 233138"/>
              <a:gd name="connsiteX13" fmla="*/ 3847381 w 4156772"/>
              <a:gd name="connsiteY13" fmla="*/ 8654 h 233138"/>
              <a:gd name="connsiteX14" fmla="*/ 4132053 w 4156772"/>
              <a:gd name="connsiteY14" fmla="*/ 207062 h 233138"/>
              <a:gd name="connsiteX15" fmla="*/ 4123426 w 4156772"/>
              <a:gd name="connsiteY15" fmla="*/ 207062 h 23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56772" h="233138">
                <a:moveTo>
                  <a:pt x="0" y="215688"/>
                </a:moveTo>
                <a:cubicBezTo>
                  <a:pt x="85545" y="115765"/>
                  <a:pt x="171091" y="15843"/>
                  <a:pt x="267419" y="17281"/>
                </a:cubicBezTo>
                <a:cubicBezTo>
                  <a:pt x="363747" y="18719"/>
                  <a:pt x="478766" y="221440"/>
                  <a:pt x="577970" y="224315"/>
                </a:cubicBezTo>
                <a:cubicBezTo>
                  <a:pt x="677174" y="227190"/>
                  <a:pt x="766313" y="35971"/>
                  <a:pt x="862641" y="34533"/>
                </a:cubicBezTo>
                <a:cubicBezTo>
                  <a:pt x="958969" y="33095"/>
                  <a:pt x="1056735" y="218563"/>
                  <a:pt x="1155939" y="215688"/>
                </a:cubicBezTo>
                <a:cubicBezTo>
                  <a:pt x="1255143" y="212813"/>
                  <a:pt x="1355785" y="17281"/>
                  <a:pt x="1457864" y="17281"/>
                </a:cubicBezTo>
                <a:cubicBezTo>
                  <a:pt x="1559943" y="17281"/>
                  <a:pt x="1672087" y="218563"/>
                  <a:pt x="1768415" y="215688"/>
                </a:cubicBezTo>
                <a:cubicBezTo>
                  <a:pt x="1864743" y="212813"/>
                  <a:pt x="1942381" y="-2847"/>
                  <a:pt x="2035834" y="28"/>
                </a:cubicBezTo>
                <a:cubicBezTo>
                  <a:pt x="2129287" y="2903"/>
                  <a:pt x="2224177" y="225752"/>
                  <a:pt x="2329132" y="232941"/>
                </a:cubicBezTo>
                <a:cubicBezTo>
                  <a:pt x="2434087" y="240130"/>
                  <a:pt x="2567796" y="48911"/>
                  <a:pt x="2665562" y="43160"/>
                </a:cubicBezTo>
                <a:cubicBezTo>
                  <a:pt x="2763328" y="37409"/>
                  <a:pt x="2819400" y="201310"/>
                  <a:pt x="2915728" y="198435"/>
                </a:cubicBezTo>
                <a:cubicBezTo>
                  <a:pt x="3012056" y="195560"/>
                  <a:pt x="3144328" y="24469"/>
                  <a:pt x="3243532" y="25907"/>
                </a:cubicBezTo>
                <a:cubicBezTo>
                  <a:pt x="3342736" y="27345"/>
                  <a:pt x="3410310" y="209937"/>
                  <a:pt x="3510951" y="207062"/>
                </a:cubicBezTo>
                <a:cubicBezTo>
                  <a:pt x="3611592" y="204187"/>
                  <a:pt x="3743864" y="8654"/>
                  <a:pt x="3847381" y="8654"/>
                </a:cubicBezTo>
                <a:cubicBezTo>
                  <a:pt x="3950898" y="8654"/>
                  <a:pt x="4132053" y="207062"/>
                  <a:pt x="4132053" y="207062"/>
                </a:cubicBezTo>
                <a:cubicBezTo>
                  <a:pt x="4178060" y="240130"/>
                  <a:pt x="4150743" y="223596"/>
                  <a:pt x="4123426" y="20706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5761E4E-1C27-428F-84D8-409C4B2BE730}"/>
              </a:ext>
            </a:extLst>
          </p:cNvPr>
          <p:cNvSpPr/>
          <p:nvPr/>
        </p:nvSpPr>
        <p:spPr>
          <a:xfrm>
            <a:off x="1580716" y="3317421"/>
            <a:ext cx="5481809" cy="272719"/>
          </a:xfrm>
          <a:custGeom>
            <a:avLst/>
            <a:gdLst>
              <a:gd name="connsiteX0" fmla="*/ 0 w 4156772"/>
              <a:gd name="connsiteY0" fmla="*/ 215688 h 233138"/>
              <a:gd name="connsiteX1" fmla="*/ 267419 w 4156772"/>
              <a:gd name="connsiteY1" fmla="*/ 17281 h 233138"/>
              <a:gd name="connsiteX2" fmla="*/ 577970 w 4156772"/>
              <a:gd name="connsiteY2" fmla="*/ 224315 h 233138"/>
              <a:gd name="connsiteX3" fmla="*/ 862641 w 4156772"/>
              <a:gd name="connsiteY3" fmla="*/ 34533 h 233138"/>
              <a:gd name="connsiteX4" fmla="*/ 1155939 w 4156772"/>
              <a:gd name="connsiteY4" fmla="*/ 215688 h 233138"/>
              <a:gd name="connsiteX5" fmla="*/ 1457864 w 4156772"/>
              <a:gd name="connsiteY5" fmla="*/ 17281 h 233138"/>
              <a:gd name="connsiteX6" fmla="*/ 1768415 w 4156772"/>
              <a:gd name="connsiteY6" fmla="*/ 215688 h 233138"/>
              <a:gd name="connsiteX7" fmla="*/ 2035834 w 4156772"/>
              <a:gd name="connsiteY7" fmla="*/ 28 h 233138"/>
              <a:gd name="connsiteX8" fmla="*/ 2329132 w 4156772"/>
              <a:gd name="connsiteY8" fmla="*/ 232941 h 233138"/>
              <a:gd name="connsiteX9" fmla="*/ 2665562 w 4156772"/>
              <a:gd name="connsiteY9" fmla="*/ 43160 h 233138"/>
              <a:gd name="connsiteX10" fmla="*/ 2915728 w 4156772"/>
              <a:gd name="connsiteY10" fmla="*/ 198435 h 233138"/>
              <a:gd name="connsiteX11" fmla="*/ 3243532 w 4156772"/>
              <a:gd name="connsiteY11" fmla="*/ 25907 h 233138"/>
              <a:gd name="connsiteX12" fmla="*/ 3510951 w 4156772"/>
              <a:gd name="connsiteY12" fmla="*/ 207062 h 233138"/>
              <a:gd name="connsiteX13" fmla="*/ 3847381 w 4156772"/>
              <a:gd name="connsiteY13" fmla="*/ 8654 h 233138"/>
              <a:gd name="connsiteX14" fmla="*/ 4132053 w 4156772"/>
              <a:gd name="connsiteY14" fmla="*/ 207062 h 233138"/>
              <a:gd name="connsiteX15" fmla="*/ 4123426 w 4156772"/>
              <a:gd name="connsiteY15" fmla="*/ 207062 h 23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56772" h="233138">
                <a:moveTo>
                  <a:pt x="0" y="215688"/>
                </a:moveTo>
                <a:cubicBezTo>
                  <a:pt x="85545" y="115765"/>
                  <a:pt x="171091" y="15843"/>
                  <a:pt x="267419" y="17281"/>
                </a:cubicBezTo>
                <a:cubicBezTo>
                  <a:pt x="363747" y="18719"/>
                  <a:pt x="478766" y="221440"/>
                  <a:pt x="577970" y="224315"/>
                </a:cubicBezTo>
                <a:cubicBezTo>
                  <a:pt x="677174" y="227190"/>
                  <a:pt x="766313" y="35971"/>
                  <a:pt x="862641" y="34533"/>
                </a:cubicBezTo>
                <a:cubicBezTo>
                  <a:pt x="958969" y="33095"/>
                  <a:pt x="1056735" y="218563"/>
                  <a:pt x="1155939" y="215688"/>
                </a:cubicBezTo>
                <a:cubicBezTo>
                  <a:pt x="1255143" y="212813"/>
                  <a:pt x="1355785" y="17281"/>
                  <a:pt x="1457864" y="17281"/>
                </a:cubicBezTo>
                <a:cubicBezTo>
                  <a:pt x="1559943" y="17281"/>
                  <a:pt x="1672087" y="218563"/>
                  <a:pt x="1768415" y="215688"/>
                </a:cubicBezTo>
                <a:cubicBezTo>
                  <a:pt x="1864743" y="212813"/>
                  <a:pt x="1942381" y="-2847"/>
                  <a:pt x="2035834" y="28"/>
                </a:cubicBezTo>
                <a:cubicBezTo>
                  <a:pt x="2129287" y="2903"/>
                  <a:pt x="2224177" y="225752"/>
                  <a:pt x="2329132" y="232941"/>
                </a:cubicBezTo>
                <a:cubicBezTo>
                  <a:pt x="2434087" y="240130"/>
                  <a:pt x="2567796" y="48911"/>
                  <a:pt x="2665562" y="43160"/>
                </a:cubicBezTo>
                <a:cubicBezTo>
                  <a:pt x="2763328" y="37409"/>
                  <a:pt x="2819400" y="201310"/>
                  <a:pt x="2915728" y="198435"/>
                </a:cubicBezTo>
                <a:cubicBezTo>
                  <a:pt x="3012056" y="195560"/>
                  <a:pt x="3144328" y="24469"/>
                  <a:pt x="3243532" y="25907"/>
                </a:cubicBezTo>
                <a:cubicBezTo>
                  <a:pt x="3342736" y="27345"/>
                  <a:pt x="3410310" y="209937"/>
                  <a:pt x="3510951" y="207062"/>
                </a:cubicBezTo>
                <a:cubicBezTo>
                  <a:pt x="3611592" y="204187"/>
                  <a:pt x="3743864" y="8654"/>
                  <a:pt x="3847381" y="8654"/>
                </a:cubicBezTo>
                <a:cubicBezTo>
                  <a:pt x="3950898" y="8654"/>
                  <a:pt x="4132053" y="207062"/>
                  <a:pt x="4132053" y="207062"/>
                </a:cubicBezTo>
                <a:cubicBezTo>
                  <a:pt x="4178060" y="240130"/>
                  <a:pt x="4150743" y="223596"/>
                  <a:pt x="4123426" y="20706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A70BEFA-E824-4804-A7A1-F95060D89BF2}"/>
              </a:ext>
            </a:extLst>
          </p:cNvPr>
          <p:cNvSpPr/>
          <p:nvPr/>
        </p:nvSpPr>
        <p:spPr>
          <a:xfrm>
            <a:off x="1875365" y="3911808"/>
            <a:ext cx="588540" cy="395273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49C3C38-9A09-45D7-A980-7501FD587192}"/>
              </a:ext>
            </a:extLst>
          </p:cNvPr>
          <p:cNvSpPr/>
          <p:nvPr/>
        </p:nvSpPr>
        <p:spPr>
          <a:xfrm>
            <a:off x="3037057" y="3924086"/>
            <a:ext cx="657132" cy="395273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04589F5D-B880-4BB0-971A-4B965780E565}"/>
              </a:ext>
            </a:extLst>
          </p:cNvPr>
          <p:cNvSpPr/>
          <p:nvPr/>
        </p:nvSpPr>
        <p:spPr>
          <a:xfrm>
            <a:off x="3036966" y="1570053"/>
            <a:ext cx="657132" cy="395273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0FA71685-147A-4CA9-85D0-3FAC84DF1F4C}"/>
              </a:ext>
            </a:extLst>
          </p:cNvPr>
          <p:cNvSpPr/>
          <p:nvPr/>
        </p:nvSpPr>
        <p:spPr>
          <a:xfrm>
            <a:off x="3133475" y="2019904"/>
            <a:ext cx="468000" cy="1888119"/>
          </a:xfrm>
          <a:prstGeom prst="downArrow">
            <a:avLst/>
          </a:prstGeom>
          <a:solidFill>
            <a:srgbClr val="C55A11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FB067378-EEDA-4807-8015-20D60B511336}"/>
              </a:ext>
            </a:extLst>
          </p:cNvPr>
          <p:cNvSpPr/>
          <p:nvPr/>
        </p:nvSpPr>
        <p:spPr>
          <a:xfrm rot="16200000">
            <a:off x="2516997" y="3878868"/>
            <a:ext cx="468000" cy="461152"/>
          </a:xfrm>
          <a:prstGeom prst="downArrow">
            <a:avLst/>
          </a:prstGeom>
          <a:solidFill>
            <a:srgbClr val="C55A11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40D8A6-2C88-4197-9398-C2756B3D8D30}"/>
              </a:ext>
            </a:extLst>
          </p:cNvPr>
          <p:cNvSpPr txBox="1"/>
          <p:nvPr/>
        </p:nvSpPr>
        <p:spPr>
          <a:xfrm>
            <a:off x="7285253" y="3115758"/>
            <a:ext cx="4598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■リーフレット（３～４月配布）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lvl="0">
              <a:defRPr/>
            </a:pPr>
            <a:r>
              <a:rPr lang="en-US" altLang="ja-JP" sz="20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hlinkClick r:id="rId6"/>
              </a:rPr>
              <a:t>https://www.city.yokohama.lg.jp/kurashi/sumai-kurashi/suido-gesui/suido/ryokin/kaitei/library.html</a:t>
            </a:r>
            <a:endParaRPr lang="en-US" altLang="ja-JP" sz="2000" dirty="0">
              <a:solidFill>
                <a:prstClr val="black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hlinkClick r:id="rId7" invalidUrl="https:///"/>
            </a:endParaRPr>
          </a:p>
          <a:p>
            <a:pPr lvl="0"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17125" y="2967337"/>
            <a:ext cx="1093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ja-JP" altLang="en-US" sz="5400" dirty="0">
                <a:solidFill>
                  <a:prstClr val="white">
                    <a:lumMod val="95000"/>
                  </a:prst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４ 水道料金の使い道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9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263714" y="362382"/>
            <a:ext cx="738664" cy="61332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noProof="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はじめに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2878366" y="831466"/>
            <a:ext cx="5982105" cy="623454"/>
            <a:chOff x="1867697" y="66760"/>
            <a:chExt cx="5725958" cy="623454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656850" y="164549"/>
              <a:ext cx="49368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料金改定</a:t>
              </a:r>
              <a:r>
                <a:rPr lang="ja-JP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の背景</a:t>
              </a:r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0" name="楕円 19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</a:rPr>
                <a:t>１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2878366" y="2321011"/>
            <a:ext cx="6880231" cy="623454"/>
            <a:chOff x="1867697" y="66760"/>
            <a:chExt cx="6713934" cy="623454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2663272" y="159582"/>
              <a:ext cx="5918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料金改定の内容</a:t>
              </a:r>
            </a:p>
          </p:txBody>
        </p:sp>
        <p:sp>
          <p:nvSpPr>
            <p:cNvPr id="44" name="楕円 43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２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878366" y="3810556"/>
            <a:ext cx="6160037" cy="623454"/>
            <a:chOff x="2262700" y="3677682"/>
            <a:chExt cx="6160037" cy="623454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3068806" y="3727799"/>
              <a:ext cx="5353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新料金の確認方法</a:t>
              </a:r>
            </a:p>
          </p:txBody>
        </p:sp>
        <p:sp>
          <p:nvSpPr>
            <p:cNvPr id="16" name="楕円 15"/>
            <p:cNvSpPr/>
            <p:nvPr/>
          </p:nvSpPr>
          <p:spPr>
            <a:xfrm>
              <a:off x="2262700" y="3677682"/>
              <a:ext cx="638896" cy="62345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３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2878366" y="5300101"/>
            <a:ext cx="6160037" cy="623454"/>
            <a:chOff x="2262700" y="3677682"/>
            <a:chExt cx="6160037" cy="623454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3068806" y="3727799"/>
              <a:ext cx="5353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水道料金の使い道</a:t>
              </a:r>
            </a:p>
          </p:txBody>
        </p:sp>
        <p:sp>
          <p:nvSpPr>
            <p:cNvPr id="24" name="楕円 23"/>
            <p:cNvSpPr/>
            <p:nvPr/>
          </p:nvSpPr>
          <p:spPr>
            <a:xfrm>
              <a:off x="2262700" y="3677682"/>
              <a:ext cx="638896" cy="62345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４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7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78920" y="4939974"/>
            <a:ext cx="555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耐震管（画像提供：日本ダクタイル鉄管協会）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06" y="2509614"/>
            <a:ext cx="3495675" cy="233921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grpSp>
        <p:nvGrpSpPr>
          <p:cNvPr id="14" name="グループ化 13"/>
          <p:cNvGrpSpPr/>
          <p:nvPr/>
        </p:nvGrpSpPr>
        <p:grpSpPr>
          <a:xfrm>
            <a:off x="1580716" y="106878"/>
            <a:ext cx="6039284" cy="623454"/>
            <a:chOff x="1867697" y="66760"/>
            <a:chExt cx="6039284" cy="623454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551365" y="147655"/>
              <a:ext cx="5355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水道施設の</a:t>
              </a:r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更新・耐震化</a:t>
              </a:r>
            </a:p>
          </p:txBody>
        </p:sp>
        <p:sp>
          <p:nvSpPr>
            <p:cNvPr id="19" name="楕円 18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１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2551366" y="609320"/>
              <a:ext cx="403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 bwMode="white">
          <a:xfrm>
            <a:off x="263713" y="550841"/>
            <a:ext cx="738664" cy="48807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水道料金の使い道</a:t>
            </a:r>
            <a:endParaRPr lang="en-US" altLang="ja-JP" sz="3600" dirty="0">
              <a:solidFill>
                <a:prstClr val="white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266088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6" descr="C:\平成29年11月度会計検査用写真\01施工状況写真\0007鋼製ブレス設置工(3-1号)\鋼製ブレス設置施工完了\黒板無し\MORI3731.JPG">
            <a:extLst>
              <a:ext uri="{FF2B5EF4-FFF2-40B4-BE49-F238E27FC236}">
                <a16:creationId xmlns:a16="http://schemas.microsoft.com/office/drawing/2014/main" id="{2B3BC10F-0B12-4B81-ACA0-76066FC30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87" y="944544"/>
            <a:ext cx="3495675" cy="26217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4941AC-0492-4EA9-8D48-F729BACCBDBE}"/>
              </a:ext>
            </a:extLst>
          </p:cNvPr>
          <p:cNvSpPr txBox="1"/>
          <p:nvPr/>
        </p:nvSpPr>
        <p:spPr>
          <a:xfrm>
            <a:off x="1796727" y="3661350"/>
            <a:ext cx="277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配水池の耐震補強工事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63DF094-5D4A-420E-BA18-810712CBF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830" y="944544"/>
            <a:ext cx="2541915" cy="270286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9A1D66-68CD-4755-846B-EE1CDB675446}"/>
              </a:ext>
            </a:extLst>
          </p:cNvPr>
          <p:cNvSpPr txBox="1"/>
          <p:nvPr/>
        </p:nvSpPr>
        <p:spPr>
          <a:xfrm>
            <a:off x="9023533" y="3776562"/>
            <a:ext cx="3005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ポリエチレンスリーブを</a:t>
            </a:r>
            <a:endParaRPr lang="en-US" altLang="ja-JP" sz="2000" dirty="0"/>
          </a:p>
          <a:p>
            <a:r>
              <a:rPr lang="ja-JP" altLang="en-US" sz="2000" dirty="0"/>
              <a:t>巻いたダクタイル鋳鉄管</a:t>
            </a:r>
            <a:endParaRPr lang="en-US" altLang="ja-JP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CF4519-BAFA-4B7D-82DB-9A17E5B93330}"/>
              </a:ext>
            </a:extLst>
          </p:cNvPr>
          <p:cNvSpPr txBox="1"/>
          <p:nvPr/>
        </p:nvSpPr>
        <p:spPr bwMode="white">
          <a:xfrm>
            <a:off x="1462565" y="5445422"/>
            <a:ext cx="107294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配水池や水道管など、水道施設の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更新・耐震化を進めます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災害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や事故時の被害を防ぎ、復旧までの日数を短くします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8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580716" y="106878"/>
            <a:ext cx="7831508" cy="623454"/>
            <a:chOff x="1867697" y="66760"/>
            <a:chExt cx="7831508" cy="623454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551365" y="147655"/>
              <a:ext cx="7147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大口径管路の更新・耐震化のペースアップ</a:t>
              </a:r>
            </a:p>
          </p:txBody>
        </p:sp>
        <p:sp>
          <p:nvSpPr>
            <p:cNvPr id="19" name="楕円 18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</a:rPr>
                <a:t>２</a:t>
              </a: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2551366" y="609320"/>
              <a:ext cx="6876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正方形/長方形 22"/>
          <p:cNvSpPr/>
          <p:nvPr/>
        </p:nvSpPr>
        <p:spPr>
          <a:xfrm>
            <a:off x="1266088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68751" y="5437171"/>
            <a:ext cx="10925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大口径管路が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損傷すると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、安定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給水に大きく影響します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大口径管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路の更新・耐震化のペースを早めます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white">
          <a:xfrm>
            <a:off x="263713" y="550841"/>
            <a:ext cx="738664" cy="48807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水道料金の使い道</a:t>
            </a:r>
            <a:endParaRPr lang="en-US" altLang="ja-JP" sz="3600" dirty="0">
              <a:solidFill>
                <a:prstClr val="white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E994B34-8596-4DB5-BA4D-045224274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6" r="6244"/>
          <a:stretch/>
        </p:blipFill>
        <p:spPr>
          <a:xfrm>
            <a:off x="2148840" y="760618"/>
            <a:ext cx="9145966" cy="46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580716" y="106878"/>
            <a:ext cx="6039284" cy="623454"/>
            <a:chOff x="1867697" y="66760"/>
            <a:chExt cx="6039284" cy="623454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551365" y="147655"/>
              <a:ext cx="5355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西谷浄水場の再整備</a:t>
              </a:r>
            </a:p>
          </p:txBody>
        </p:sp>
        <p:sp>
          <p:nvSpPr>
            <p:cNvPr id="19" name="楕円 18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</a:rPr>
                <a:t>３</a:t>
              </a: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2551366" y="609320"/>
              <a:ext cx="331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正方形/長方形 22"/>
          <p:cNvSpPr/>
          <p:nvPr/>
        </p:nvSpPr>
        <p:spPr>
          <a:xfrm>
            <a:off x="1266088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10540" y="5431234"/>
            <a:ext cx="10925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西谷浄水場は電力消費量の少ない自然流下系の施設です</a:t>
            </a:r>
            <a:endParaRPr lang="en-US" altLang="ja-JP" sz="2600" dirty="0" smtClean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施設の耐震化や処理能力の増強、水源水質の悪化へ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対応を図ります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給水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エリアを拡大し、コストや環境負荷の低減を図ります</a:t>
            </a:r>
          </a:p>
        </p:txBody>
      </p:sp>
      <p:sp>
        <p:nvSpPr>
          <p:cNvPr id="22" name="テキスト ボックス 21"/>
          <p:cNvSpPr txBox="1"/>
          <p:nvPr/>
        </p:nvSpPr>
        <p:spPr bwMode="white">
          <a:xfrm>
            <a:off x="263713" y="550841"/>
            <a:ext cx="738664" cy="48807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水道料金の使い道</a:t>
            </a:r>
            <a:endParaRPr lang="en-US" altLang="ja-JP" sz="3600" dirty="0">
              <a:solidFill>
                <a:prstClr val="white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73496" y="4418022"/>
            <a:ext cx="489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西谷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浄水場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CB81F9AF-A38F-40F8-A2AE-D5D6FD5D4A41}"/>
              </a:ext>
            </a:extLst>
          </p:cNvPr>
          <p:cNvSpPr txBox="1"/>
          <p:nvPr/>
        </p:nvSpPr>
        <p:spPr>
          <a:xfrm>
            <a:off x="2037592" y="4411502"/>
            <a:ext cx="3662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ja-JP" altLang="en-US" sz="20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自然流下系とポンプ系施設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637324-AFE8-4072-9FDA-F70133A2A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18" y="1104077"/>
            <a:ext cx="5446390" cy="312628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54B63F0-C092-4666-A13E-FE77CCB08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22" y="1141500"/>
            <a:ext cx="4911214" cy="301787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5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580716" y="106878"/>
            <a:ext cx="6039284" cy="623454"/>
            <a:chOff x="1867697" y="66760"/>
            <a:chExt cx="6039284" cy="623454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551365" y="147655"/>
              <a:ext cx="5355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財政</a:t>
              </a:r>
              <a:r>
                <a:rPr lang="ja-JP" altLang="en-US" sz="2800" dirty="0" smtClean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状況</a:t>
              </a:r>
              <a:endParaRPr lang="ja-JP" altLang="en-US" sz="2800" dirty="0">
                <a:solidFill>
                  <a:schemeClr val="accent5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9" name="楕円 18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４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2551366" y="609320"/>
              <a:ext cx="1576095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正方形/長方形 22"/>
          <p:cNvSpPr/>
          <p:nvPr/>
        </p:nvSpPr>
        <p:spPr>
          <a:xfrm>
            <a:off x="1266088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 bwMode="white">
          <a:xfrm>
            <a:off x="263713" y="550841"/>
            <a:ext cx="738664" cy="48807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水道料金の使い道</a:t>
            </a:r>
            <a:endParaRPr lang="en-US" altLang="ja-JP" sz="3600" dirty="0">
              <a:solidFill>
                <a:prstClr val="white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916984-FFB3-487C-807B-99AC6263EC05}"/>
              </a:ext>
            </a:extLst>
          </p:cNvPr>
          <p:cNvSpPr txBox="1"/>
          <p:nvPr/>
        </p:nvSpPr>
        <p:spPr>
          <a:xfrm>
            <a:off x="3507979" y="1034157"/>
            <a:ext cx="24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水道料金収入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46A7EC-E25C-402D-BFFC-5DF6C8B21E2A}"/>
              </a:ext>
            </a:extLst>
          </p:cNvPr>
          <p:cNvSpPr txBox="1"/>
          <p:nvPr/>
        </p:nvSpPr>
        <p:spPr>
          <a:xfrm>
            <a:off x="8591127" y="1034157"/>
            <a:ext cx="24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累積資金残高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C3BA7AC-BD6B-41BB-9689-8B74E0E16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716" y="1434267"/>
            <a:ext cx="5091837" cy="351336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09B9CC-0F39-43EC-95A1-E1FEABC74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168" y="1434267"/>
            <a:ext cx="5091837" cy="351761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8385C1D-4DDC-4334-AE52-8AA2662BCE82}"/>
              </a:ext>
            </a:extLst>
          </p:cNvPr>
          <p:cNvSpPr txBox="1"/>
          <p:nvPr/>
        </p:nvSpPr>
        <p:spPr>
          <a:xfrm>
            <a:off x="1463040" y="5439046"/>
            <a:ext cx="109375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</a:t>
            </a:r>
            <a:r>
              <a:rPr lang="ja-JP" altLang="en-US" sz="245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料金改定後、水道料金収入は税抜きで年平均</a:t>
            </a:r>
            <a:r>
              <a:rPr lang="en-US" altLang="ja-JP" sz="245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75</a:t>
            </a:r>
            <a:r>
              <a:rPr lang="ja-JP" altLang="en-US" sz="245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億円増加する見込みです</a:t>
            </a:r>
            <a:endParaRPr lang="en-US" altLang="ja-JP" sz="2450" dirty="0" smtClean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</a:t>
            </a:r>
            <a:r>
              <a:rPr lang="ja-JP" altLang="en-US" sz="245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累積資金残高は令和９年度に１億円を確保できる見込みです</a:t>
            </a:r>
            <a:endParaRPr lang="ja-JP" altLang="en-US" sz="245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7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3" y="1919344"/>
            <a:ext cx="5452489" cy="41098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81" y="6081819"/>
            <a:ext cx="3255295" cy="62453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DF97B0-AB50-4ACB-85CF-306DB32F0478}"/>
              </a:ext>
            </a:extLst>
          </p:cNvPr>
          <p:cNvSpPr/>
          <p:nvPr/>
        </p:nvSpPr>
        <p:spPr>
          <a:xfrm>
            <a:off x="1573455" y="368324"/>
            <a:ext cx="108970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"/>
              </a:rPr>
              <a:t>これから</a:t>
            </a:r>
            <a:r>
              <a:rPr lang="ja-JP" altLang="en-US" sz="2800" dirty="0">
                <a:latin typeface=""/>
              </a:rPr>
              <a:t>も横浜の水道を安心してお使いいただけるよう</a:t>
            </a:r>
            <a:r>
              <a:rPr lang="ja-JP" altLang="en-US" sz="2800" dirty="0" smtClean="0">
                <a:latin typeface=""/>
              </a:rPr>
              <a:t>、</a:t>
            </a:r>
            <a:endParaRPr lang="en-US" altLang="ja-JP" sz="2800" dirty="0" smtClean="0">
              <a:latin typeface=""/>
            </a:endParaRPr>
          </a:p>
          <a:p>
            <a:r>
              <a:rPr lang="en-US" altLang="ja-JP" sz="2800" dirty="0" smtClean="0">
                <a:latin typeface=""/>
              </a:rPr>
              <a:t>20</a:t>
            </a:r>
            <a:r>
              <a:rPr lang="ja-JP" altLang="en-US" sz="2800" dirty="0">
                <a:latin typeface=""/>
              </a:rPr>
              <a:t>年ぶりの水道料金改定についてご理解をお願いいたします。</a:t>
            </a:r>
            <a:endParaRPr lang="ja-JP" altLang="en-US" sz="28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BC95D66-CBFF-4B47-8403-F9F41EB3FB3D}"/>
              </a:ext>
            </a:extLst>
          </p:cNvPr>
          <p:cNvSpPr/>
          <p:nvPr/>
        </p:nvSpPr>
        <p:spPr>
          <a:xfrm>
            <a:off x="5917325" y="1910000"/>
            <a:ext cx="5969876" cy="3932099"/>
          </a:xfrm>
          <a:prstGeom prst="roundRect">
            <a:avLst>
              <a:gd name="adj" fmla="val 7491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lang="ja-JP" altLang="en-US" sz="2400" dirty="0"/>
              <a:t>８：３０～１７：１５</a:t>
            </a:r>
            <a:endParaRPr lang="en-US" altLang="ja-JP" sz="2400" dirty="0"/>
          </a:p>
          <a:p>
            <a:pPr algn="ctr"/>
            <a:r>
              <a:rPr lang="ja-JP" altLang="en-US" sz="2400" dirty="0"/>
              <a:t>土日祝日を含む毎日</a:t>
            </a:r>
            <a:endParaRPr lang="en-US" altLang="ja-JP" sz="2400" dirty="0"/>
          </a:p>
          <a:p>
            <a:pPr algn="ctr"/>
            <a:endParaRPr kumimoji="1" lang="en-US" altLang="ja-JP" sz="2400" dirty="0"/>
          </a:p>
          <a:p>
            <a:pPr indent="179388"/>
            <a:r>
              <a:rPr lang="ja-JP" altLang="en-US" sz="2400" dirty="0"/>
              <a:t>期間：令和３年２月１日から</a:t>
            </a:r>
            <a:endParaRPr lang="en-US" altLang="ja-JP" sz="2400" dirty="0"/>
          </a:p>
          <a:p>
            <a:pPr indent="1071563"/>
            <a:r>
              <a:rPr lang="ja-JP" altLang="en-US" sz="2400" dirty="0"/>
              <a:t>令和４年３月</a:t>
            </a:r>
            <a:r>
              <a:rPr lang="en-US" altLang="ja-JP" sz="2400" dirty="0"/>
              <a:t>31</a:t>
            </a:r>
            <a:r>
              <a:rPr lang="ja-JP" altLang="en-US" sz="2400" dirty="0"/>
              <a:t>日まで開設</a:t>
            </a:r>
            <a:endParaRPr kumimoji="1" lang="ja-JP" altLang="en-US" sz="24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9E783A4-E702-4FCB-8B7B-E024F9BCBF64}"/>
              </a:ext>
            </a:extLst>
          </p:cNvPr>
          <p:cNvSpPr/>
          <p:nvPr/>
        </p:nvSpPr>
        <p:spPr>
          <a:xfrm>
            <a:off x="6167834" y="2172796"/>
            <a:ext cx="5512508" cy="146763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/>
              <a:t>横浜市水道料金改定専用ダイヤル</a:t>
            </a:r>
            <a:endParaRPr lang="en-US" altLang="ja-JP" sz="2800" dirty="0"/>
          </a:p>
          <a:p>
            <a:pPr algn="ctr">
              <a:lnSpc>
                <a:spcPct val="150000"/>
              </a:lnSpc>
            </a:pPr>
            <a:r>
              <a:rPr lang="ja-JP" altLang="en-US" sz="2800" dirty="0"/>
              <a:t>☎　０４５－８４９－６１２８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0939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94165" y="2986793"/>
            <a:ext cx="1046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400" dirty="0">
                <a:solidFill>
                  <a:prstClr val="white">
                    <a:lumMod val="95000"/>
                  </a:prst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lang="ja-JP" altLang="en-US" sz="5400" dirty="0">
                <a:solidFill>
                  <a:prstClr val="white">
                    <a:lumMod val="95000"/>
                  </a:prst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料金改定</a:t>
            </a:r>
            <a:r>
              <a:rPr lang="ja-JP" altLang="en-US" sz="5400" dirty="0" smtClean="0">
                <a:solidFill>
                  <a:prstClr val="white">
                    <a:lumMod val="95000"/>
                  </a:prst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の背景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5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料金改定</a:t>
            </a:r>
            <a:r>
              <a:rPr lang="ja-JP" altLang="en-US" sz="3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背景</a:t>
            </a:r>
            <a:endParaRPr kumimoji="1" lang="ja-JP" altLang="en-US" sz="3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 bwMode="white">
          <a:xfrm>
            <a:off x="1462565" y="5461464"/>
            <a:ext cx="10950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高度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経済成長期に整備した水道施設が老朽化　⇒　更新が必要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</a:t>
            </a:r>
            <a:r>
              <a:rPr kumimoji="1"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災害</a:t>
            </a:r>
            <a:r>
              <a:rPr kumimoji="1"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に強い水道を構築　　　　　　　　　　　⇒　耐震化が必要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04783" y="4613056"/>
            <a:ext cx="415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老朽化による水道管の破裂事故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88" y="1347820"/>
            <a:ext cx="4127928" cy="309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グループ化 20"/>
          <p:cNvGrpSpPr/>
          <p:nvPr/>
        </p:nvGrpSpPr>
        <p:grpSpPr>
          <a:xfrm>
            <a:off x="1580716" y="106878"/>
            <a:ext cx="5947765" cy="623454"/>
            <a:chOff x="1867697" y="66760"/>
            <a:chExt cx="5947765" cy="62345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51364" y="147655"/>
              <a:ext cx="5264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水道施設の老朽化</a:t>
              </a:r>
            </a:p>
          </p:txBody>
        </p:sp>
        <p:sp>
          <p:nvSpPr>
            <p:cNvPr id="23" name="楕円 22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１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551366" y="609320"/>
              <a:ext cx="309138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2E389322-68C3-4D03-9C55-F09754BD4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425" y="1398244"/>
            <a:ext cx="4682842" cy="3043847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EBC211-5F32-47FB-BF1D-9F0E0566FBDD}"/>
              </a:ext>
            </a:extLst>
          </p:cNvPr>
          <p:cNvSpPr txBox="1"/>
          <p:nvPr/>
        </p:nvSpPr>
        <p:spPr>
          <a:xfrm>
            <a:off x="2913918" y="4661793"/>
            <a:ext cx="24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古くなった水道管</a:t>
            </a:r>
          </a:p>
        </p:txBody>
      </p:sp>
    </p:spTree>
    <p:extLst>
      <p:ext uri="{BB962C8B-B14F-4D97-AF65-F5344CB8AC3E}">
        <p14:creationId xmlns:p14="http://schemas.microsoft.com/office/powerpoint/2010/main" val="6336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2835488" y="972457"/>
            <a:ext cx="7721299" cy="4317593"/>
            <a:chOff x="2835488" y="1422627"/>
            <a:chExt cx="6917984" cy="3868396"/>
          </a:xfrm>
        </p:grpSpPr>
        <p:graphicFrame>
          <p:nvGraphicFramePr>
            <p:cNvPr id="18" name="グラフ 17"/>
            <p:cNvGraphicFramePr>
              <a:graphicFrameLocks noChangeAspect="1"/>
            </p:cNvGraphicFramePr>
            <p:nvPr>
              <p:extLst/>
            </p:nvPr>
          </p:nvGraphicFramePr>
          <p:xfrm>
            <a:off x="3036869" y="1433506"/>
            <a:ext cx="6108369" cy="3801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正方形/長方形 18"/>
            <p:cNvSpPr/>
            <p:nvPr/>
          </p:nvSpPr>
          <p:spPr>
            <a:xfrm>
              <a:off x="2835488" y="1422627"/>
              <a:ext cx="819150" cy="234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1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（億円）</a:t>
              </a:r>
            </a:p>
          </p:txBody>
        </p:sp>
        <p:sp>
          <p:nvSpPr>
            <p:cNvPr id="20" name="角丸四角形吹き出し 19"/>
            <p:cNvSpPr/>
            <p:nvPr/>
          </p:nvSpPr>
          <p:spPr>
            <a:xfrm>
              <a:off x="3556498" y="2148586"/>
              <a:ext cx="1000786" cy="296635"/>
            </a:xfrm>
            <a:prstGeom prst="wedgeRoundRectCallout">
              <a:avLst>
                <a:gd name="adj1" fmla="val 52688"/>
                <a:gd name="adj2" fmla="val 10043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2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平成</a:t>
              </a:r>
              <a:r>
                <a:rPr kumimoji="1" lang="en-US" altLang="ja-JP" sz="12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8</a:t>
              </a:r>
              <a:r>
                <a:rPr kumimoji="1" lang="ja-JP" altLang="en-US" sz="12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年度</a:t>
              </a:r>
            </a:p>
          </p:txBody>
        </p:sp>
        <p:sp>
          <p:nvSpPr>
            <p:cNvPr id="21" name="上カーブ矢印 20"/>
            <p:cNvSpPr/>
            <p:nvPr/>
          </p:nvSpPr>
          <p:spPr>
            <a:xfrm rot="817294">
              <a:off x="5639473" y="3054557"/>
              <a:ext cx="3370061" cy="1000064"/>
            </a:xfrm>
            <a:prstGeom prst="curvedUpArrow">
              <a:avLst>
                <a:gd name="adj1" fmla="val 25150"/>
                <a:gd name="adj2" fmla="val 50000"/>
                <a:gd name="adj3" fmla="val 25000"/>
              </a:avLst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1"/>
                </a:solidFill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5769745" y="4058330"/>
              <a:ext cx="1417309" cy="3252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2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約</a:t>
              </a:r>
              <a:r>
                <a:rPr kumimoji="1" lang="en-US" altLang="ja-JP" sz="12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95</a:t>
              </a:r>
              <a:r>
                <a:rPr kumimoji="1" lang="ja-JP" altLang="en-US" sz="12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億円減少</a:t>
              </a:r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8972310" y="1811791"/>
              <a:ext cx="19748" cy="298222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角丸四角形吹き出し 23"/>
            <p:cNvSpPr/>
            <p:nvPr/>
          </p:nvSpPr>
          <p:spPr>
            <a:xfrm>
              <a:off x="7930003" y="2342470"/>
              <a:ext cx="1108982" cy="291192"/>
            </a:xfrm>
            <a:prstGeom prst="wedgeRoundRectCallout">
              <a:avLst>
                <a:gd name="adj1" fmla="val 23576"/>
                <a:gd name="adj2" fmla="val 10166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2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令和元年度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054948" y="4910559"/>
              <a:ext cx="1024952" cy="276999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H28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元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8939765" y="4934516"/>
              <a:ext cx="813707" cy="3565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1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（年度）</a:t>
              </a:r>
            </a:p>
          </p:txBody>
        </p:sp>
        <p:cxnSp>
          <p:nvCxnSpPr>
            <p:cNvPr id="27" name="直線コネクタ 26"/>
            <p:cNvCxnSpPr/>
            <p:nvPr/>
          </p:nvCxnSpPr>
          <p:spPr>
            <a:xfrm flipV="1">
              <a:off x="3461417" y="1815873"/>
              <a:ext cx="5524500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3477746" y="4798558"/>
              <a:ext cx="5524500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角丸四角形吹き出し 28"/>
            <p:cNvSpPr/>
            <p:nvPr/>
          </p:nvSpPr>
          <p:spPr>
            <a:xfrm>
              <a:off x="4316441" y="1502622"/>
              <a:ext cx="1108982" cy="296636"/>
            </a:xfrm>
            <a:prstGeom prst="wedgeRoundRectCallout">
              <a:avLst>
                <a:gd name="adj1" fmla="val 56586"/>
                <a:gd name="adj2" fmla="val 9166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2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平成</a:t>
              </a:r>
              <a:r>
                <a:rPr kumimoji="1" lang="en-US" altLang="ja-JP" sz="12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13</a:t>
              </a:r>
              <a:r>
                <a:rPr kumimoji="1" lang="ja-JP" altLang="en-US" sz="1200" dirty="0">
                  <a:solidFill>
                    <a:schemeClr val="accent1">
                      <a:lumMod val="50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年度</a:t>
              </a: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19989" y="688064"/>
            <a:ext cx="357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水道料金の収入の推移</a:t>
            </a:r>
            <a:endParaRPr kumimoji="1"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料金改定</a:t>
            </a:r>
            <a:r>
              <a:rPr lang="ja-JP" altLang="en-US" sz="3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背景</a:t>
            </a:r>
            <a:endParaRPr kumimoji="1" lang="ja-JP" altLang="en-US" sz="3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 bwMode="white">
          <a:xfrm>
            <a:off x="2232711" y="5498285"/>
            <a:ext cx="89926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平成</a:t>
            </a:r>
            <a:r>
              <a:rPr lang="en-US" altLang="ja-JP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年度　</a:t>
            </a:r>
            <a:r>
              <a:rPr lang="en-US" altLang="ja-JP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789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億円　⇒　令和元年度　</a:t>
            </a:r>
            <a:r>
              <a:rPr lang="en-US" altLang="ja-JP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694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億円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ピーク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時から約</a:t>
            </a:r>
            <a:r>
              <a:rPr lang="en-US" altLang="ja-JP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95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億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円減少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1580716" y="106878"/>
            <a:ext cx="5947765" cy="623454"/>
            <a:chOff x="1867697" y="66760"/>
            <a:chExt cx="5947765" cy="623454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551364" y="147655"/>
              <a:ext cx="5264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水道料金収入の減少</a:t>
              </a:r>
            </a:p>
          </p:txBody>
        </p:sp>
        <p:sp>
          <p:nvSpPr>
            <p:cNvPr id="40" name="楕円 39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２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2551366" y="609320"/>
              <a:ext cx="3352644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22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</a:t>
            </a:r>
            <a:r>
              <a:rPr lang="ja-JP" altLang="en-US" sz="3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改定の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背景</a:t>
            </a:r>
            <a:endParaRPr kumimoji="1" lang="ja-JP" altLang="en-US" sz="3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 bwMode="white">
          <a:xfrm>
            <a:off x="1364014" y="5447104"/>
            <a:ext cx="109081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平成</a:t>
            </a:r>
            <a:r>
              <a:rPr lang="en-US" altLang="ja-JP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 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年度の改定後、経費削減や収入増加に取り組んできました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経営努力は今後も継続しますが、水道料金の改定が必要な状況です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1580716" y="106878"/>
            <a:ext cx="6754173" cy="623454"/>
            <a:chOff x="1867697" y="66760"/>
            <a:chExt cx="6754173" cy="623454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551363" y="147655"/>
              <a:ext cx="6070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水道料金収入の減少に対応する取組</a:t>
              </a:r>
              <a:endParaRPr lang="ja-JP" altLang="en-US" sz="2800" dirty="0">
                <a:solidFill>
                  <a:schemeClr val="accent5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40" name="楕円 39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solidFill>
                    <a:schemeClr val="bg1"/>
                  </a:solidFill>
                </a:rPr>
                <a:t>３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2551366" y="609320"/>
              <a:ext cx="5796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A0FAD15-4576-44D0-921E-9450E8101D56}"/>
              </a:ext>
            </a:extLst>
          </p:cNvPr>
          <p:cNvSpPr txBox="1"/>
          <p:nvPr/>
        </p:nvSpPr>
        <p:spPr>
          <a:xfrm>
            <a:off x="1408998" y="1657744"/>
            <a:ext cx="3492000" cy="548521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人件費の削減</a:t>
            </a:r>
            <a:endParaRPr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DE8C02-88D4-4737-8D7D-3D4F5B22B276}"/>
              </a:ext>
            </a:extLst>
          </p:cNvPr>
          <p:cNvSpPr txBox="1"/>
          <p:nvPr/>
        </p:nvSpPr>
        <p:spPr>
          <a:xfrm>
            <a:off x="5005380" y="3386915"/>
            <a:ext cx="3492000" cy="548521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事業費の削減</a:t>
            </a:r>
            <a:endParaRPr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9D6E78E-12EB-4AC6-B091-CD0DF32E075F}"/>
              </a:ext>
            </a:extLst>
          </p:cNvPr>
          <p:cNvSpPr txBox="1"/>
          <p:nvPr/>
        </p:nvSpPr>
        <p:spPr>
          <a:xfrm>
            <a:off x="5005380" y="1641884"/>
            <a:ext cx="3492000" cy="548521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更新費用の削減</a:t>
            </a:r>
            <a:endParaRPr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9D7C2B-4F0A-4712-864D-B85E71A574A5}"/>
              </a:ext>
            </a:extLst>
          </p:cNvPr>
          <p:cNvSpPr txBox="1"/>
          <p:nvPr/>
        </p:nvSpPr>
        <p:spPr>
          <a:xfrm>
            <a:off x="1408998" y="3402508"/>
            <a:ext cx="3492000" cy="548521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支払利息の削減</a:t>
            </a:r>
            <a:endParaRPr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F148A8A-DBAD-4FBD-9354-CE37B75F869F}"/>
              </a:ext>
            </a:extLst>
          </p:cNvPr>
          <p:cNvSpPr txBox="1"/>
          <p:nvPr/>
        </p:nvSpPr>
        <p:spPr>
          <a:xfrm>
            <a:off x="8640286" y="1635156"/>
            <a:ext cx="3492000" cy="548521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資産の有効活用</a:t>
            </a:r>
            <a:endParaRPr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08F99B9-21E3-454B-B7E2-F51A83A9CEDB}"/>
              </a:ext>
            </a:extLst>
          </p:cNvPr>
          <p:cNvSpPr txBox="1"/>
          <p:nvPr/>
        </p:nvSpPr>
        <p:spPr>
          <a:xfrm>
            <a:off x="5005380" y="3951595"/>
            <a:ext cx="3492000" cy="108000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PFI 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による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川井浄水場再整備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20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△約１１億円</a:t>
            </a:r>
            <a:endParaRPr lang="en-US" altLang="ja-JP" sz="2000" dirty="0">
              <a:highlight>
                <a:srgbClr val="FFFF00"/>
              </a:highligh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5058C8F-6C01-4956-B512-70A8643BBB52}"/>
              </a:ext>
            </a:extLst>
          </p:cNvPr>
          <p:cNvSpPr txBox="1"/>
          <p:nvPr/>
        </p:nvSpPr>
        <p:spPr>
          <a:xfrm>
            <a:off x="5005380" y="2200176"/>
            <a:ext cx="3492000" cy="108000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鶴ケ峰浄水場の廃止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20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△約２００億円</a:t>
            </a:r>
            <a:endParaRPr lang="en-US" altLang="ja-JP" sz="2000" dirty="0">
              <a:highlight>
                <a:srgbClr val="FFFF00"/>
              </a:highligh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B6E663-8ACA-4E6F-8216-E7A301394C2D}"/>
              </a:ext>
            </a:extLst>
          </p:cNvPr>
          <p:cNvSpPr txBox="1"/>
          <p:nvPr/>
        </p:nvSpPr>
        <p:spPr>
          <a:xfrm>
            <a:off x="1408998" y="3963910"/>
            <a:ext cx="3492000" cy="108000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企業債の</a:t>
            </a:r>
            <a:r>
              <a:rPr lang="ja-JP" altLang="en-US" sz="2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繰上償還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20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△約</a:t>
            </a:r>
            <a:r>
              <a:rPr lang="ja-JP" altLang="en-US" sz="2000" dirty="0" smtClean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２８億円</a:t>
            </a: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</a:t>
            </a:r>
            <a:r>
              <a:rPr lang="ja-JP" altLang="en-US" sz="1600" dirty="0" smtClean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平成</a:t>
            </a:r>
            <a:r>
              <a:rPr lang="en-US" altLang="ja-JP" sz="1600" dirty="0" smtClean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22</a:t>
            </a:r>
            <a:r>
              <a:rPr lang="ja-JP" altLang="en-US" sz="1600" dirty="0" smtClean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lang="en-US" altLang="ja-JP" sz="1600" dirty="0" smtClean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24</a:t>
            </a:r>
            <a:r>
              <a:rPr lang="ja-JP" altLang="en-US" sz="1600" dirty="0" smtClean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年度実施分の効果額）</a:t>
            </a:r>
            <a:endParaRPr lang="en-US" altLang="ja-JP" sz="2000" dirty="0">
              <a:solidFill>
                <a:schemeClr val="tx1"/>
              </a:solidFill>
              <a:highlight>
                <a:srgbClr val="FFFF00"/>
              </a:highligh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9A7DC5C-77C3-48BF-BEE9-ADC5C05D685C}"/>
              </a:ext>
            </a:extLst>
          </p:cNvPr>
          <p:cNvSpPr txBox="1"/>
          <p:nvPr/>
        </p:nvSpPr>
        <p:spPr>
          <a:xfrm>
            <a:off x="8649143" y="2200176"/>
            <a:ext cx="3492000" cy="10800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局資産の貸付、売却等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20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約１６億円</a:t>
            </a:r>
            <a:endParaRPr lang="en-US" altLang="ja-JP" sz="2000" dirty="0">
              <a:highlight>
                <a:srgbClr val="FFFF00"/>
              </a:highligh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（平成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28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～令和元年度）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32504F6-3F42-4C47-B0B6-68ACCCF7EDC4}"/>
              </a:ext>
            </a:extLst>
          </p:cNvPr>
          <p:cNvSpPr txBox="1"/>
          <p:nvPr/>
        </p:nvSpPr>
        <p:spPr>
          <a:xfrm>
            <a:off x="1408998" y="2210650"/>
            <a:ext cx="3492000" cy="108000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rIns="0" rtlCol="0" anchor="ctr" anchorCtr="0">
            <a:noAutofit/>
          </a:bodyPr>
          <a:lstStyle/>
          <a:p>
            <a:pPr algn="ctr"/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委託化や組織再編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20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△</a:t>
            </a:r>
            <a:r>
              <a:rPr lang="zh-TW" altLang="en-US" sz="2000" dirty="0">
                <a:highlight>
                  <a:srgbClr val="FFFF00"/>
                </a:highligh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約９４億円</a:t>
            </a:r>
            <a:endParaRPr lang="zh-TW" altLang="en-US" sz="2000" dirty="0">
              <a:solidFill>
                <a:schemeClr val="accent5"/>
              </a:solidFill>
              <a:highlight>
                <a:srgbClr val="FFFF00"/>
              </a:highligh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zh-TW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（令和元年度決算値、平成</a:t>
            </a:r>
            <a:r>
              <a:rPr lang="en-US" altLang="zh-TW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lang="zh-TW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年度比）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B943378-577C-4FBC-81FE-63A6C72F5E5E}"/>
              </a:ext>
            </a:extLst>
          </p:cNvPr>
          <p:cNvSpPr txBox="1"/>
          <p:nvPr/>
        </p:nvSpPr>
        <p:spPr>
          <a:xfrm>
            <a:off x="3477487" y="970141"/>
            <a:ext cx="300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経費削減の取組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2CFD95C-7F4F-4317-BA36-DEA1CF86CD76}"/>
              </a:ext>
            </a:extLst>
          </p:cNvPr>
          <p:cNvCxnSpPr/>
          <p:nvPr/>
        </p:nvCxnSpPr>
        <p:spPr>
          <a:xfrm>
            <a:off x="1444192" y="1481169"/>
            <a:ext cx="705600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BC5B5D4-DF7F-4679-B9BC-3C9FFEF56647}"/>
              </a:ext>
            </a:extLst>
          </p:cNvPr>
          <p:cNvSpPr txBox="1"/>
          <p:nvPr/>
        </p:nvSpPr>
        <p:spPr>
          <a:xfrm>
            <a:off x="8919628" y="964005"/>
            <a:ext cx="300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収入増加の取組</a:t>
            </a: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1DA7CDA9-D5DC-4D03-B965-BB6EF4CEE33D}"/>
              </a:ext>
            </a:extLst>
          </p:cNvPr>
          <p:cNvCxnSpPr/>
          <p:nvPr/>
        </p:nvCxnSpPr>
        <p:spPr>
          <a:xfrm>
            <a:off x="8643568" y="1475073"/>
            <a:ext cx="3492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</a:t>
            </a:r>
            <a:r>
              <a:rPr lang="ja-JP" altLang="en-US" sz="3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改定の背景</a:t>
            </a:r>
            <a:endParaRPr kumimoji="1" lang="ja-JP" altLang="en-US" sz="3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 bwMode="white">
          <a:xfrm>
            <a:off x="1283804" y="5431062"/>
            <a:ext cx="109081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横浜市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水道料金等在り方審議会の設置以来、料金改定の方向性に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ついて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の議論を重ね、令和２年</a:t>
            </a:r>
            <a:r>
              <a:rPr lang="en-US" altLang="ja-JP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12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月⽔道料⾦改定案の可決に至りました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1580716" y="106878"/>
            <a:ext cx="10007665" cy="623454"/>
            <a:chOff x="1867697" y="66760"/>
            <a:chExt cx="10007665" cy="623454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551362" y="147655"/>
              <a:ext cx="93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水道料金改定の検討</a:t>
              </a:r>
              <a:r>
                <a:rPr lang="ja-JP" altLang="en-US" sz="2800" dirty="0" smtClean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経過</a:t>
              </a:r>
              <a:endParaRPr lang="ja-JP" altLang="en-US" sz="2800" strike="sngStrike" dirty="0">
                <a:solidFill>
                  <a:schemeClr val="accent5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40" name="楕円 39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 smtClean="0">
                  <a:solidFill>
                    <a:schemeClr val="bg1"/>
                  </a:solidFill>
                </a:rPr>
                <a:t>４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2551366" y="609320"/>
              <a:ext cx="4104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FCBAEDE-DD54-4EDC-B977-0D477BCAF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32076"/>
              </p:ext>
            </p:extLst>
          </p:nvPr>
        </p:nvGraphicFramePr>
        <p:xfrm>
          <a:off x="1706880" y="758518"/>
          <a:ext cx="10058400" cy="4641995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751305232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1162573655"/>
                    </a:ext>
                  </a:extLst>
                </a:gridCol>
              </a:tblGrid>
              <a:tr h="672367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平成</a:t>
                      </a:r>
                      <a:r>
                        <a:rPr kumimoji="1" lang="en-US" altLang="ja-JP" dirty="0"/>
                        <a:t>30</a:t>
                      </a:r>
                      <a:r>
                        <a:rPr kumimoji="1" lang="ja-JP" altLang="en-US" dirty="0"/>
                        <a:t>年４月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横浜市水道料金等在り方審議会設置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（以降、</a:t>
                      </a:r>
                      <a:r>
                        <a:rPr lang="ja-JP" altLang="en-US" dirty="0"/>
                        <a:t>同年５月から令和元年８月にかけて８回審議）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070489"/>
                  </a:ext>
                </a:extLst>
              </a:tr>
              <a:tr h="672367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令和元年９月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横浜市水道料金等在り方審議会</a:t>
                      </a:r>
                      <a:r>
                        <a:rPr kumimoji="1" lang="ja-JP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から答申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751975"/>
                  </a:ext>
                </a:extLst>
              </a:tr>
              <a:tr h="626318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令和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２年３月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日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令和２年第１回市会</a:t>
                      </a:r>
                      <a:r>
                        <a:rPr lang="ja-JP" altLang="en-US" dirty="0" smtClean="0"/>
                        <a:t>定例会で水道</a:t>
                      </a:r>
                      <a:r>
                        <a:rPr lang="ja-JP" altLang="en-US" dirty="0"/>
                        <a:t>料金改定の</a:t>
                      </a:r>
                      <a:r>
                        <a:rPr lang="ja-JP" altLang="en-US" dirty="0" smtClean="0"/>
                        <a:t>方向性を報告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（口径別料金体系へ移行、基本水量の廃止、令和３年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月実施</a:t>
                      </a:r>
                      <a:r>
                        <a:rPr lang="ja-JP" altLang="en-US" baseline="0" dirty="0" smtClean="0">
                          <a:solidFill>
                            <a:schemeClr val="tx1"/>
                          </a:solidFill>
                        </a:rPr>
                        <a:t>  ほか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16737"/>
                  </a:ext>
                </a:extLst>
              </a:tr>
              <a:tr h="626318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令和２年７月２日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令和２年第２回市会定例会で水道料金改定の方向性を報告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（新型コロナウイルス感染症の影響を踏まえ令和３年７月実施に見直し）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609572"/>
                  </a:ext>
                </a:extLst>
              </a:tr>
              <a:tr h="672367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令和２年</a:t>
                      </a:r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11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リーフレット「</a:t>
                      </a: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横浜市の水道事業の現状と今後の方向性</a:t>
                      </a:r>
                      <a:r>
                        <a:rPr kumimoji="1" lang="ja-JP" altLang="en-US" dirty="0"/>
                        <a:t>」全戸配布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947318"/>
                  </a:ext>
                </a:extLst>
              </a:tr>
              <a:tr h="672367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令和２年</a:t>
                      </a:r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 dirty="0"/>
                        <a:t>月４日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令和</a:t>
                      </a:r>
                      <a:r>
                        <a:rPr lang="ja-JP" altLang="en-US" dirty="0"/>
                        <a:t>２年第４回市会定例会</a:t>
                      </a:r>
                      <a:r>
                        <a:rPr kumimoji="1" lang="ja-JP" altLang="en-US" dirty="0"/>
                        <a:t>に⽔道料⾦改定案を上程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70184"/>
                  </a:ext>
                </a:extLst>
              </a:tr>
              <a:tr h="672367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令和２年</a:t>
                      </a:r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17</a:t>
                      </a:r>
                      <a:r>
                        <a:rPr kumimoji="1" lang="ja-JP" altLang="en-US" dirty="0"/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令和</a:t>
                      </a:r>
                      <a:r>
                        <a:rPr lang="ja-JP" altLang="en-US" dirty="0"/>
                        <a:t>２年第４回市会定例会</a:t>
                      </a:r>
                      <a:r>
                        <a:rPr kumimoji="1" lang="ja-JP" altLang="en-US" dirty="0"/>
                        <a:t>で⽔道料⾦改定案を可決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132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1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94165" y="2986793"/>
            <a:ext cx="1046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２ 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料金改定の内容</a:t>
            </a:r>
          </a:p>
        </p:txBody>
      </p:sp>
    </p:spTree>
    <p:extLst>
      <p:ext uri="{BB962C8B-B14F-4D97-AF65-F5344CB8AC3E}">
        <p14:creationId xmlns:p14="http://schemas.microsoft.com/office/powerpoint/2010/main" val="3598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" y="0"/>
            <a:ext cx="1266091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263714" y="418605"/>
            <a:ext cx="738664" cy="616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料金改定の内容</a:t>
            </a:r>
            <a:endParaRPr kumimoji="1" lang="ja-JP" altLang="en-US" sz="3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6091" y="5431234"/>
            <a:ext cx="10925909" cy="142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 bwMode="white">
          <a:xfrm>
            <a:off x="1462565" y="5461464"/>
            <a:ext cx="104657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令和</a:t>
            </a:r>
            <a:r>
              <a:rPr lang="ja-JP" altLang="en-US" sz="26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３年７月からの料金改定のポイントは３つ</a:t>
            </a: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です</a:t>
            </a:r>
            <a:endParaRPr lang="en-US" altLang="ja-JP" sz="2600" dirty="0" smtClean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◎ 下水道使用料の改定はありません</a:t>
            </a:r>
            <a:endParaRPr lang="en-US" altLang="ja-JP" sz="26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580716" y="106878"/>
            <a:ext cx="5947765" cy="623454"/>
            <a:chOff x="1867697" y="66760"/>
            <a:chExt cx="5947765" cy="62345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51364" y="147655"/>
              <a:ext cx="5264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料金改定のポイント</a:t>
              </a:r>
            </a:p>
          </p:txBody>
        </p:sp>
        <p:sp>
          <p:nvSpPr>
            <p:cNvPr id="23" name="楕円 22"/>
            <p:cNvSpPr/>
            <p:nvPr/>
          </p:nvSpPr>
          <p:spPr>
            <a:xfrm>
              <a:off x="1867697" y="66760"/>
              <a:ext cx="623454" cy="623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</a:rPr>
                <a:t>１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551365" y="609320"/>
              <a:ext cx="3276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F62612-8E93-4C10-B32F-A6F334D6303E}"/>
              </a:ext>
            </a:extLst>
          </p:cNvPr>
          <p:cNvSpPr txBox="1"/>
          <p:nvPr/>
        </p:nvSpPr>
        <p:spPr>
          <a:xfrm>
            <a:off x="1621037" y="1462736"/>
            <a:ext cx="85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〇令和３年７月</a:t>
            </a:r>
            <a:r>
              <a:rPr lang="en-US" altLang="ja-JP" sz="2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lang="ja-JP" altLang="en-US" sz="2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日から平均</a:t>
            </a:r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１２％料金を引き上げ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00D4251-9652-49C2-BCAB-D151CA250538}"/>
              </a:ext>
            </a:extLst>
          </p:cNvPr>
          <p:cNvSpPr txBox="1"/>
          <p:nvPr/>
        </p:nvSpPr>
        <p:spPr>
          <a:xfrm>
            <a:off x="1621037" y="2771767"/>
            <a:ext cx="796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〇口径別料金体系への移行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5A78ED-008A-4F7B-A686-C6BFA084B38A}"/>
              </a:ext>
            </a:extLst>
          </p:cNvPr>
          <p:cNvSpPr txBox="1"/>
          <p:nvPr/>
        </p:nvSpPr>
        <p:spPr>
          <a:xfrm>
            <a:off x="1621037" y="4080798"/>
            <a:ext cx="796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〇基本水量を廃止</a:t>
            </a:r>
          </a:p>
        </p:txBody>
      </p:sp>
    </p:spTree>
    <p:extLst>
      <p:ext uri="{BB962C8B-B14F-4D97-AF65-F5344CB8AC3E}">
        <p14:creationId xmlns:p14="http://schemas.microsoft.com/office/powerpoint/2010/main" val="37319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２">
      <a:majorFont>
        <a:latin typeface="UD デジタル 教科書体 NP-R"/>
        <a:ea typeface="UD デジタル 教科書体 NP-R"/>
        <a:cs typeface=""/>
      </a:majorFont>
      <a:minorFont>
        <a:latin typeface="UD デジタル 教科書体 NP-R"/>
        <a:ea typeface="UD デジタル 教科書体 NP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1655</Words>
  <PresentationFormat>ワイド画面</PresentationFormat>
  <Paragraphs>301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UD デジタル 教科書体 NP-R</vt:lpstr>
      <vt:lpstr>メイリオ</vt:lpstr>
      <vt:lpstr>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2021-03-31T01:58:20Z</cp:lastPrinted>
  <dcterms:modified xsi:type="dcterms:W3CDTF">2021-03-31T05:03:44Z</dcterms:modified>
</cp:coreProperties>
</file>